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68" r:id="rId4"/>
    <p:sldId id="269" r:id="rId5"/>
    <p:sldId id="259" r:id="rId6"/>
    <p:sldId id="274" r:id="rId7"/>
    <p:sldId id="261" r:id="rId8"/>
    <p:sldId id="273" r:id="rId9"/>
    <p:sldId id="281" r:id="rId10"/>
    <p:sldId id="272" r:id="rId11"/>
    <p:sldId id="265" r:id="rId12"/>
    <p:sldId id="263" r:id="rId13"/>
    <p:sldId id="282" r:id="rId14"/>
    <p:sldId id="277" r:id="rId15"/>
    <p:sldId id="264" r:id="rId16"/>
    <p:sldId id="278" r:id="rId17"/>
    <p:sldId id="279" r:id="rId18"/>
    <p:sldId id="276" r:id="rId19"/>
    <p:sldId id="275" r:id="rId20"/>
    <p:sldId id="280"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72C4"/>
    <a:srgbClr val="5E6DAA"/>
    <a:srgbClr val="847691"/>
    <a:srgbClr val="C577B2"/>
    <a:srgbClr val="AC60D3"/>
    <a:srgbClr val="3C65AE"/>
    <a:srgbClr val="4E82E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30"/>
    <p:restoredTop sz="96186"/>
  </p:normalViewPr>
  <p:slideViewPr>
    <p:cSldViewPr snapToGrid="0" snapToObjects="1">
      <p:cViewPr varScale="1">
        <p:scale>
          <a:sx n="115" d="100"/>
          <a:sy n="115" d="100"/>
        </p:scale>
        <p:origin x="224"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4T23:41:31.878"/>
    </inkml:context>
    <inkml:brush xml:id="br0">
      <inkml:brushProperty name="width" value="0.05" units="cm"/>
      <inkml:brushProperty name="height" value="0.05" units="cm"/>
      <inkml:brushProperty name="color" value="#FFFFFF"/>
    </inkml:brush>
  </inkml:definitions>
  <inkml:trace contextRef="#ctx0" brushRef="#br0">1611 141 24575,'-80'0'0,"3"0"0,15 1 0,-18-2 0,2-5 0,-21-4 0,-12-3 0,0 0 0,7 1 0,19 3 0,12 4 0,13 1 0,-12-2 0,-12-3 0,-25-4 0,-7-1 0,12 1 0,28 4 0,47 4 0,36 5 0,23 0 0,20 0 0,16 0 0,22 0 0,-5 0 0,4 0 0,-39 0 0,-10 0 0,-29 0 0,-6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24T23:41:33.850"/>
    </inkml:context>
    <inkml:brush xml:id="br0">
      <inkml:brushProperty name="width" value="0.05" units="cm"/>
      <inkml:brushProperty name="height" value="0.05" units="cm"/>
      <inkml:brushProperty name="color" value="#FFFFFF"/>
    </inkml:brush>
  </inkml:definitions>
  <inkml:trace contextRef="#ctx0" brushRef="#br0">4215 1509 24575,'-35'0'0,"-35"0"0,15 0 0,-5 0-2791,-17 0 0,-7 0 2791,14 0 0,-3 0 0,-3 0-1099,-9 0 0,-4 0 0,-2 0 1099,9 0 0,-2 0 0,-1 0 0,-2 0-543,-4 0 1,-1 0 0,-2 0 0,0 0 542,15 0 0,-1 0 0,-1 0 0,1 0 0,-1 0 0,-2 0 0,-1 0 0,1 0 0,-1 0 0,1 0 0,2 0 0,0 0 0,0 0 0,0 0 0,0 0 0,0 0 0,0 0 0,0 0 0,1 0 0,1 0 0,-12 0 0,1 0 0,3 0 0,1 0 0,-12 0 0,3 0 0,5 0 0,14 0 0,4 0 0,8 0 0,8 0 0,8 0 0,-13 0 0,60 0 1626,11-8-1626,22 0 0,35-14 0,-19 9 0,6-1 472,13-4 0,5-2-472,16-3 0,6-1 0,-23 7 0,3 0 0,2 0 0,7 2 0,3 1 0,8-2 0,-10 1 0,7-2 0,4 0 0,-1 0 0,-5 2 25,2 0 1,-4 1 0,1 1 0,4-2-26,-1 1 0,6-2 0,1 0 0,-3 1 0,-7 0 0,15-1 0,-7 1 0,-3 0-501,-7 3 1,-3 0 0,-4 1 500,15-2 0,-10 1 0,-24 1 0,-9 2 0,4 2 2158,-33 2-2158,-13 5 5177,4 0-5177,5 0 2541,22 0-2541,13 0 0,20 0 0,6 0 0,1 0 0,1 0 0,-2 0 0,-26 0 0,-14 0 0,-33-8 0,-19-8 0,-23-11 0,-26-14 0,-24-11-792,36 21 1,-4-1 791,-6-4 0,-1 0 0,2 1 0,-6-2 0,-7-2 0,-10-3 0,5 3 0,-11-6 0,-2 1-969,6 3 1,-6-2-1,8 3 969,-2 0 0,10 3 0,17 9 0,7 3 0,-12-14 0,45 26 0,16 4 0,-3 1 335,12-5 0,-6 7 0,6-2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5C5550-066E-A44B-B4DC-95F6951A6C8E}" type="datetimeFigureOut">
              <a:rPr lang="en-US" smtClean="0"/>
              <a:t>4/26/22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AF9A98-A9ED-0E45-A624-18199D7C8BA1}" type="slidenum">
              <a:rPr lang="en-US" smtClean="0"/>
              <a:t>‹#›</a:t>
            </a:fld>
            <a:endParaRPr lang="en-US"/>
          </a:p>
        </p:txBody>
      </p:sp>
    </p:spTree>
    <p:extLst>
      <p:ext uri="{BB962C8B-B14F-4D97-AF65-F5344CB8AC3E}">
        <p14:creationId xmlns:p14="http://schemas.microsoft.com/office/powerpoint/2010/main" val="661116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www.statista.com</a:t>
            </a:r>
            <a:r>
              <a:rPr lang="en-US" dirty="0"/>
              <a:t>/chart/18963/most-popular-us-cities-for-</a:t>
            </a:r>
            <a:r>
              <a:rPr lang="en-US" dirty="0" err="1"/>
              <a:t>airbnb</a:t>
            </a:r>
            <a:r>
              <a:rPr lang="en-US" dirty="0"/>
              <a:t>-</a:t>
            </a:r>
            <a:r>
              <a:rPr lang="en-US" dirty="0" err="1"/>
              <a:t>homeaway</a:t>
            </a:r>
            <a:r>
              <a:rPr lang="en-US" dirty="0"/>
              <a:t>/</a:t>
            </a:r>
          </a:p>
          <a:p>
            <a:r>
              <a:rPr lang="en-US" dirty="0"/>
              <a:t>https://</a:t>
            </a:r>
            <a:r>
              <a:rPr lang="en-US" dirty="0" err="1"/>
              <a:t>www.stratosjets.com</a:t>
            </a:r>
            <a:r>
              <a:rPr lang="en-US" dirty="0"/>
              <a:t>/blog/</a:t>
            </a:r>
            <a:r>
              <a:rPr lang="en-US" dirty="0" err="1"/>
              <a:t>airbnb</a:t>
            </a:r>
            <a:r>
              <a:rPr lang="en-US" dirty="0"/>
              <a:t>-statistics/</a:t>
            </a:r>
          </a:p>
          <a:p>
            <a:r>
              <a:rPr lang="en-US" dirty="0"/>
              <a:t>https://</a:t>
            </a:r>
            <a:r>
              <a:rPr lang="en-US" dirty="0" err="1"/>
              <a:t>www.thezebra.com</a:t>
            </a:r>
            <a:r>
              <a:rPr lang="en-US" dirty="0"/>
              <a:t>/resources/home/</a:t>
            </a:r>
            <a:r>
              <a:rPr lang="en-US" dirty="0" err="1"/>
              <a:t>airbnb</a:t>
            </a:r>
            <a:r>
              <a:rPr lang="en-US" dirty="0"/>
              <a:t>-statistics/#infographic</a:t>
            </a:r>
          </a:p>
          <a:p>
            <a:r>
              <a:rPr lang="en-US" dirty="0"/>
              <a:t>https://</a:t>
            </a:r>
            <a:r>
              <a:rPr lang="en-US" dirty="0" err="1"/>
              <a:t>medium.com</a:t>
            </a:r>
            <a:r>
              <a:rPr lang="en-US" dirty="0"/>
              <a:t>/@</a:t>
            </a:r>
            <a:r>
              <a:rPr lang="en-US" dirty="0" err="1"/>
              <a:t>alltherooms</a:t>
            </a:r>
            <a:r>
              <a:rPr lang="en-US" dirty="0"/>
              <a:t>/10-interesting-airbnb-statistics-6872082ba52e</a:t>
            </a:r>
          </a:p>
        </p:txBody>
      </p:sp>
      <p:sp>
        <p:nvSpPr>
          <p:cNvPr id="4" name="Slide Number Placeholder 3"/>
          <p:cNvSpPr>
            <a:spLocks noGrp="1"/>
          </p:cNvSpPr>
          <p:nvPr>
            <p:ph type="sldNum" sz="quarter" idx="5"/>
          </p:nvPr>
        </p:nvSpPr>
        <p:spPr/>
        <p:txBody>
          <a:bodyPr/>
          <a:lstStyle/>
          <a:p>
            <a:fld id="{17AF9A98-A9ED-0E45-A624-18199D7C8BA1}" type="slidenum">
              <a:rPr lang="en-US" smtClean="0"/>
              <a:t>2</a:t>
            </a:fld>
            <a:endParaRPr lang="en-US"/>
          </a:p>
        </p:txBody>
      </p:sp>
    </p:spTree>
    <p:extLst>
      <p:ext uri="{BB962C8B-B14F-4D97-AF65-F5344CB8AC3E}">
        <p14:creationId xmlns:p14="http://schemas.microsoft.com/office/powerpoint/2010/main" val="1754140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comptroller.nyc.gov</a:t>
            </a:r>
            <a:r>
              <a:rPr lang="en-US" dirty="0"/>
              <a:t>/reports/the-impact-of-</a:t>
            </a:r>
            <a:r>
              <a:rPr lang="en-US" dirty="0" err="1"/>
              <a:t>airbnb</a:t>
            </a:r>
            <a:r>
              <a:rPr lang="en-US" dirty="0"/>
              <a:t>-on-</a:t>
            </a:r>
            <a:r>
              <a:rPr lang="en-US" dirty="0" err="1"/>
              <a:t>nyc</a:t>
            </a:r>
            <a:r>
              <a:rPr lang="en-US" dirty="0"/>
              <a:t>-rents/</a:t>
            </a:r>
          </a:p>
        </p:txBody>
      </p:sp>
      <p:sp>
        <p:nvSpPr>
          <p:cNvPr id="4" name="Slide Number Placeholder 3"/>
          <p:cNvSpPr>
            <a:spLocks noGrp="1"/>
          </p:cNvSpPr>
          <p:nvPr>
            <p:ph type="sldNum" sz="quarter" idx="5"/>
          </p:nvPr>
        </p:nvSpPr>
        <p:spPr/>
        <p:txBody>
          <a:bodyPr/>
          <a:lstStyle/>
          <a:p>
            <a:fld id="{17AF9A98-A9ED-0E45-A624-18199D7C8BA1}" type="slidenum">
              <a:rPr lang="en-US" smtClean="0"/>
              <a:t>5</a:t>
            </a:fld>
            <a:endParaRPr lang="en-US"/>
          </a:p>
        </p:txBody>
      </p:sp>
    </p:spTree>
    <p:extLst>
      <p:ext uri="{BB962C8B-B14F-4D97-AF65-F5344CB8AC3E}">
        <p14:creationId xmlns:p14="http://schemas.microsoft.com/office/powerpoint/2010/main" val="28872833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7AF9A98-A9ED-0E45-A624-18199D7C8BA1}" type="slidenum">
              <a:rPr lang="en-US" smtClean="0"/>
              <a:t>7</a:t>
            </a:fld>
            <a:endParaRPr lang="en-US"/>
          </a:p>
        </p:txBody>
      </p:sp>
    </p:spTree>
    <p:extLst>
      <p:ext uri="{BB962C8B-B14F-4D97-AF65-F5344CB8AC3E}">
        <p14:creationId xmlns:p14="http://schemas.microsoft.com/office/powerpoint/2010/main" val="3620512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F3DBC-53AD-02D6-D3AE-611C28D0D3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72185A-C5BF-E88A-E68A-EA3065B7AC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7B92FE0-E2FE-7709-80F5-D3A1FF1F3CEA}"/>
              </a:ext>
            </a:extLst>
          </p:cNvPr>
          <p:cNvSpPr>
            <a:spLocks noGrp="1"/>
          </p:cNvSpPr>
          <p:nvPr>
            <p:ph type="dt" sz="half" idx="10"/>
          </p:nvPr>
        </p:nvSpPr>
        <p:spPr/>
        <p:txBody>
          <a:bodyPr/>
          <a:lstStyle/>
          <a:p>
            <a:fld id="{C4572C1F-20EF-494E-82FF-D91785EC7754}" type="datetimeFigureOut">
              <a:rPr lang="en-US" smtClean="0"/>
              <a:t>4/26/22</a:t>
            </a:fld>
            <a:endParaRPr lang="en-US"/>
          </a:p>
        </p:txBody>
      </p:sp>
      <p:sp>
        <p:nvSpPr>
          <p:cNvPr id="5" name="Footer Placeholder 4">
            <a:extLst>
              <a:ext uri="{FF2B5EF4-FFF2-40B4-BE49-F238E27FC236}">
                <a16:creationId xmlns:a16="http://schemas.microsoft.com/office/drawing/2014/main" id="{A5D249D2-0C47-7CC9-C965-EDC4D71EF1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BF9D65-8ED1-D24B-1281-0936026635B6}"/>
              </a:ext>
            </a:extLst>
          </p:cNvPr>
          <p:cNvSpPr>
            <a:spLocks noGrp="1"/>
          </p:cNvSpPr>
          <p:nvPr>
            <p:ph type="sldNum" sz="quarter" idx="12"/>
          </p:nvPr>
        </p:nvSpPr>
        <p:spPr/>
        <p:txBody>
          <a:bodyPr/>
          <a:lstStyle/>
          <a:p>
            <a:fld id="{AEA6E51A-8F75-284D-864B-E5689F7507DB}" type="slidenum">
              <a:rPr lang="en-US" smtClean="0"/>
              <a:t>‹#›</a:t>
            </a:fld>
            <a:endParaRPr lang="en-US"/>
          </a:p>
        </p:txBody>
      </p:sp>
    </p:spTree>
    <p:extLst>
      <p:ext uri="{BB962C8B-B14F-4D97-AF65-F5344CB8AC3E}">
        <p14:creationId xmlns:p14="http://schemas.microsoft.com/office/powerpoint/2010/main" val="41802780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E3FAF-FAA4-8B8F-5D38-C577644BB0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47A09FF-A9B1-C54C-ACAD-4F15F1B0C76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2F3FA-2584-EF57-D6F6-ACFDFDAD482A}"/>
              </a:ext>
            </a:extLst>
          </p:cNvPr>
          <p:cNvSpPr>
            <a:spLocks noGrp="1"/>
          </p:cNvSpPr>
          <p:nvPr>
            <p:ph type="dt" sz="half" idx="10"/>
          </p:nvPr>
        </p:nvSpPr>
        <p:spPr/>
        <p:txBody>
          <a:bodyPr/>
          <a:lstStyle/>
          <a:p>
            <a:fld id="{C4572C1F-20EF-494E-82FF-D91785EC7754}" type="datetimeFigureOut">
              <a:rPr lang="en-US" smtClean="0"/>
              <a:t>4/26/22</a:t>
            </a:fld>
            <a:endParaRPr lang="en-US"/>
          </a:p>
        </p:txBody>
      </p:sp>
      <p:sp>
        <p:nvSpPr>
          <p:cNvPr id="5" name="Footer Placeholder 4">
            <a:extLst>
              <a:ext uri="{FF2B5EF4-FFF2-40B4-BE49-F238E27FC236}">
                <a16:creationId xmlns:a16="http://schemas.microsoft.com/office/drawing/2014/main" id="{18D8E9AE-69AE-4E88-FEA6-ADA0168F05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EAE68F-A0AD-9235-531A-26B2E9761522}"/>
              </a:ext>
            </a:extLst>
          </p:cNvPr>
          <p:cNvSpPr>
            <a:spLocks noGrp="1"/>
          </p:cNvSpPr>
          <p:nvPr>
            <p:ph type="sldNum" sz="quarter" idx="12"/>
          </p:nvPr>
        </p:nvSpPr>
        <p:spPr/>
        <p:txBody>
          <a:bodyPr/>
          <a:lstStyle/>
          <a:p>
            <a:fld id="{AEA6E51A-8F75-284D-864B-E5689F7507DB}" type="slidenum">
              <a:rPr lang="en-US" smtClean="0"/>
              <a:t>‹#›</a:t>
            </a:fld>
            <a:endParaRPr lang="en-US"/>
          </a:p>
        </p:txBody>
      </p:sp>
    </p:spTree>
    <p:extLst>
      <p:ext uri="{BB962C8B-B14F-4D97-AF65-F5344CB8AC3E}">
        <p14:creationId xmlns:p14="http://schemas.microsoft.com/office/powerpoint/2010/main" val="4227386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657FB0-617D-758A-CF10-981E78C219D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AEC2019-16EF-16A4-A996-73185DECF3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6BE9FC-BDC0-8222-C154-1665307728D9}"/>
              </a:ext>
            </a:extLst>
          </p:cNvPr>
          <p:cNvSpPr>
            <a:spLocks noGrp="1"/>
          </p:cNvSpPr>
          <p:nvPr>
            <p:ph type="dt" sz="half" idx="10"/>
          </p:nvPr>
        </p:nvSpPr>
        <p:spPr/>
        <p:txBody>
          <a:bodyPr/>
          <a:lstStyle/>
          <a:p>
            <a:fld id="{C4572C1F-20EF-494E-82FF-D91785EC7754}" type="datetimeFigureOut">
              <a:rPr lang="en-US" smtClean="0"/>
              <a:t>4/26/22</a:t>
            </a:fld>
            <a:endParaRPr lang="en-US"/>
          </a:p>
        </p:txBody>
      </p:sp>
      <p:sp>
        <p:nvSpPr>
          <p:cNvPr id="5" name="Footer Placeholder 4">
            <a:extLst>
              <a:ext uri="{FF2B5EF4-FFF2-40B4-BE49-F238E27FC236}">
                <a16:creationId xmlns:a16="http://schemas.microsoft.com/office/drawing/2014/main" id="{46081D9F-0035-C5AE-AD76-046CC2A380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3C97F-59AE-CAB8-75F8-46AC3E376D0D}"/>
              </a:ext>
            </a:extLst>
          </p:cNvPr>
          <p:cNvSpPr>
            <a:spLocks noGrp="1"/>
          </p:cNvSpPr>
          <p:nvPr>
            <p:ph type="sldNum" sz="quarter" idx="12"/>
          </p:nvPr>
        </p:nvSpPr>
        <p:spPr/>
        <p:txBody>
          <a:bodyPr/>
          <a:lstStyle/>
          <a:p>
            <a:fld id="{AEA6E51A-8F75-284D-864B-E5689F7507DB}" type="slidenum">
              <a:rPr lang="en-US" smtClean="0"/>
              <a:t>‹#›</a:t>
            </a:fld>
            <a:endParaRPr lang="en-US"/>
          </a:p>
        </p:txBody>
      </p:sp>
    </p:spTree>
    <p:extLst>
      <p:ext uri="{BB962C8B-B14F-4D97-AF65-F5344CB8AC3E}">
        <p14:creationId xmlns:p14="http://schemas.microsoft.com/office/powerpoint/2010/main" val="15015334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87C0D-96A5-6157-DE9C-1E521194B8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274F7-ADF8-A1AC-AB62-14E981D2EE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CE909-79E8-3C50-D812-51D27586C501}"/>
              </a:ext>
            </a:extLst>
          </p:cNvPr>
          <p:cNvSpPr>
            <a:spLocks noGrp="1"/>
          </p:cNvSpPr>
          <p:nvPr>
            <p:ph type="dt" sz="half" idx="10"/>
          </p:nvPr>
        </p:nvSpPr>
        <p:spPr/>
        <p:txBody>
          <a:bodyPr/>
          <a:lstStyle/>
          <a:p>
            <a:fld id="{C4572C1F-20EF-494E-82FF-D91785EC7754}" type="datetimeFigureOut">
              <a:rPr lang="en-US" smtClean="0"/>
              <a:t>4/26/22</a:t>
            </a:fld>
            <a:endParaRPr lang="en-US"/>
          </a:p>
        </p:txBody>
      </p:sp>
      <p:sp>
        <p:nvSpPr>
          <p:cNvPr id="5" name="Footer Placeholder 4">
            <a:extLst>
              <a:ext uri="{FF2B5EF4-FFF2-40B4-BE49-F238E27FC236}">
                <a16:creationId xmlns:a16="http://schemas.microsoft.com/office/drawing/2014/main" id="{BB7F0024-083A-7D6C-A627-722DE98C50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5A3548-B6B9-3583-A858-5C32C0B9FA7D}"/>
              </a:ext>
            </a:extLst>
          </p:cNvPr>
          <p:cNvSpPr>
            <a:spLocks noGrp="1"/>
          </p:cNvSpPr>
          <p:nvPr>
            <p:ph type="sldNum" sz="quarter" idx="12"/>
          </p:nvPr>
        </p:nvSpPr>
        <p:spPr/>
        <p:txBody>
          <a:bodyPr/>
          <a:lstStyle/>
          <a:p>
            <a:fld id="{AEA6E51A-8F75-284D-864B-E5689F7507DB}" type="slidenum">
              <a:rPr lang="en-US" smtClean="0"/>
              <a:t>‹#›</a:t>
            </a:fld>
            <a:endParaRPr lang="en-US"/>
          </a:p>
        </p:txBody>
      </p:sp>
    </p:spTree>
    <p:extLst>
      <p:ext uri="{BB962C8B-B14F-4D97-AF65-F5344CB8AC3E}">
        <p14:creationId xmlns:p14="http://schemas.microsoft.com/office/powerpoint/2010/main" val="3951351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C810-0960-3005-C853-611F9FEE0F3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6980ED-1D0D-14AC-7391-CE4385D028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C0D988-CE65-EA7B-914E-5112F914D63A}"/>
              </a:ext>
            </a:extLst>
          </p:cNvPr>
          <p:cNvSpPr>
            <a:spLocks noGrp="1"/>
          </p:cNvSpPr>
          <p:nvPr>
            <p:ph type="dt" sz="half" idx="10"/>
          </p:nvPr>
        </p:nvSpPr>
        <p:spPr/>
        <p:txBody>
          <a:bodyPr/>
          <a:lstStyle/>
          <a:p>
            <a:fld id="{C4572C1F-20EF-494E-82FF-D91785EC7754}" type="datetimeFigureOut">
              <a:rPr lang="en-US" smtClean="0"/>
              <a:t>4/26/22</a:t>
            </a:fld>
            <a:endParaRPr lang="en-US"/>
          </a:p>
        </p:txBody>
      </p:sp>
      <p:sp>
        <p:nvSpPr>
          <p:cNvPr id="5" name="Footer Placeholder 4">
            <a:extLst>
              <a:ext uri="{FF2B5EF4-FFF2-40B4-BE49-F238E27FC236}">
                <a16:creationId xmlns:a16="http://schemas.microsoft.com/office/drawing/2014/main" id="{2DFE7C82-0C79-E53F-AAC2-4F7D0B5CAF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8E10CF-1B6D-9314-746C-1430930ED3F2}"/>
              </a:ext>
            </a:extLst>
          </p:cNvPr>
          <p:cNvSpPr>
            <a:spLocks noGrp="1"/>
          </p:cNvSpPr>
          <p:nvPr>
            <p:ph type="sldNum" sz="quarter" idx="12"/>
          </p:nvPr>
        </p:nvSpPr>
        <p:spPr/>
        <p:txBody>
          <a:bodyPr/>
          <a:lstStyle/>
          <a:p>
            <a:fld id="{AEA6E51A-8F75-284D-864B-E5689F7507DB}" type="slidenum">
              <a:rPr lang="en-US" smtClean="0"/>
              <a:t>‹#›</a:t>
            </a:fld>
            <a:endParaRPr lang="en-US"/>
          </a:p>
        </p:txBody>
      </p:sp>
    </p:spTree>
    <p:extLst>
      <p:ext uri="{BB962C8B-B14F-4D97-AF65-F5344CB8AC3E}">
        <p14:creationId xmlns:p14="http://schemas.microsoft.com/office/powerpoint/2010/main" val="2878575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FA9D2-63B9-9181-F8D2-D46200CBFE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5044AD2-AA9C-AF6A-2AC5-B67579D1AF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573AFC-0C6E-A9B5-BDFA-967103BF244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750EA22-90A6-5FDE-FB1C-0FF09E2B4350}"/>
              </a:ext>
            </a:extLst>
          </p:cNvPr>
          <p:cNvSpPr>
            <a:spLocks noGrp="1"/>
          </p:cNvSpPr>
          <p:nvPr>
            <p:ph type="dt" sz="half" idx="10"/>
          </p:nvPr>
        </p:nvSpPr>
        <p:spPr/>
        <p:txBody>
          <a:bodyPr/>
          <a:lstStyle/>
          <a:p>
            <a:fld id="{C4572C1F-20EF-494E-82FF-D91785EC7754}" type="datetimeFigureOut">
              <a:rPr lang="en-US" smtClean="0"/>
              <a:t>4/26/22</a:t>
            </a:fld>
            <a:endParaRPr lang="en-US"/>
          </a:p>
        </p:txBody>
      </p:sp>
      <p:sp>
        <p:nvSpPr>
          <p:cNvPr id="6" name="Footer Placeholder 5">
            <a:extLst>
              <a:ext uri="{FF2B5EF4-FFF2-40B4-BE49-F238E27FC236}">
                <a16:creationId xmlns:a16="http://schemas.microsoft.com/office/drawing/2014/main" id="{78781609-AF3F-6257-02E1-B7915DB2C3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C246E3-51A6-A8A0-6538-D37BE8FCD5BB}"/>
              </a:ext>
            </a:extLst>
          </p:cNvPr>
          <p:cNvSpPr>
            <a:spLocks noGrp="1"/>
          </p:cNvSpPr>
          <p:nvPr>
            <p:ph type="sldNum" sz="quarter" idx="12"/>
          </p:nvPr>
        </p:nvSpPr>
        <p:spPr/>
        <p:txBody>
          <a:bodyPr/>
          <a:lstStyle/>
          <a:p>
            <a:fld id="{AEA6E51A-8F75-284D-864B-E5689F7507DB}" type="slidenum">
              <a:rPr lang="en-US" smtClean="0"/>
              <a:t>‹#›</a:t>
            </a:fld>
            <a:endParaRPr lang="en-US"/>
          </a:p>
        </p:txBody>
      </p:sp>
    </p:spTree>
    <p:extLst>
      <p:ext uri="{BB962C8B-B14F-4D97-AF65-F5344CB8AC3E}">
        <p14:creationId xmlns:p14="http://schemas.microsoft.com/office/powerpoint/2010/main" val="1915025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90340E-CE57-B3F6-FD1F-C61EEF22A39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B464C32-7E85-E690-ACB2-36D161D58D2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4E7F8DA-C53E-8C0A-700D-5DE120263DA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05C88E-E5D9-FBB4-4B82-07150D913AB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69E8CA6-FDE8-419C-118C-A6F9FEA13B2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169C20-6063-1FDC-808E-FFB4251F83D4}"/>
              </a:ext>
            </a:extLst>
          </p:cNvPr>
          <p:cNvSpPr>
            <a:spLocks noGrp="1"/>
          </p:cNvSpPr>
          <p:nvPr>
            <p:ph type="dt" sz="half" idx="10"/>
          </p:nvPr>
        </p:nvSpPr>
        <p:spPr/>
        <p:txBody>
          <a:bodyPr/>
          <a:lstStyle/>
          <a:p>
            <a:fld id="{C4572C1F-20EF-494E-82FF-D91785EC7754}" type="datetimeFigureOut">
              <a:rPr lang="en-US" smtClean="0"/>
              <a:t>4/26/22</a:t>
            </a:fld>
            <a:endParaRPr lang="en-US"/>
          </a:p>
        </p:txBody>
      </p:sp>
      <p:sp>
        <p:nvSpPr>
          <p:cNvPr id="8" name="Footer Placeholder 7">
            <a:extLst>
              <a:ext uri="{FF2B5EF4-FFF2-40B4-BE49-F238E27FC236}">
                <a16:creationId xmlns:a16="http://schemas.microsoft.com/office/drawing/2014/main" id="{32614EAD-B2C6-94B5-527A-D17EA691F7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3F21F23-606B-DC68-F14D-CE6775C2FA57}"/>
              </a:ext>
            </a:extLst>
          </p:cNvPr>
          <p:cNvSpPr>
            <a:spLocks noGrp="1"/>
          </p:cNvSpPr>
          <p:nvPr>
            <p:ph type="sldNum" sz="quarter" idx="12"/>
          </p:nvPr>
        </p:nvSpPr>
        <p:spPr/>
        <p:txBody>
          <a:bodyPr/>
          <a:lstStyle/>
          <a:p>
            <a:fld id="{AEA6E51A-8F75-284D-864B-E5689F7507DB}" type="slidenum">
              <a:rPr lang="en-US" smtClean="0"/>
              <a:t>‹#›</a:t>
            </a:fld>
            <a:endParaRPr lang="en-US"/>
          </a:p>
        </p:txBody>
      </p:sp>
    </p:spTree>
    <p:extLst>
      <p:ext uri="{BB962C8B-B14F-4D97-AF65-F5344CB8AC3E}">
        <p14:creationId xmlns:p14="http://schemas.microsoft.com/office/powerpoint/2010/main" val="3751115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8518D-21A4-7155-BC9C-03DDF805589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36C6D3-9F62-C13A-29AF-7E9F7764F8ED}"/>
              </a:ext>
            </a:extLst>
          </p:cNvPr>
          <p:cNvSpPr>
            <a:spLocks noGrp="1"/>
          </p:cNvSpPr>
          <p:nvPr>
            <p:ph type="dt" sz="half" idx="10"/>
          </p:nvPr>
        </p:nvSpPr>
        <p:spPr/>
        <p:txBody>
          <a:bodyPr/>
          <a:lstStyle/>
          <a:p>
            <a:fld id="{C4572C1F-20EF-494E-82FF-D91785EC7754}" type="datetimeFigureOut">
              <a:rPr lang="en-US" smtClean="0"/>
              <a:t>4/26/22</a:t>
            </a:fld>
            <a:endParaRPr lang="en-US"/>
          </a:p>
        </p:txBody>
      </p:sp>
      <p:sp>
        <p:nvSpPr>
          <p:cNvPr id="4" name="Footer Placeholder 3">
            <a:extLst>
              <a:ext uri="{FF2B5EF4-FFF2-40B4-BE49-F238E27FC236}">
                <a16:creationId xmlns:a16="http://schemas.microsoft.com/office/drawing/2014/main" id="{A978D0AF-D7EF-C0CB-2DB3-7C5C95BD7C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37415F-C1E3-E8A0-AB5C-2C883818C433}"/>
              </a:ext>
            </a:extLst>
          </p:cNvPr>
          <p:cNvSpPr>
            <a:spLocks noGrp="1"/>
          </p:cNvSpPr>
          <p:nvPr>
            <p:ph type="sldNum" sz="quarter" idx="12"/>
          </p:nvPr>
        </p:nvSpPr>
        <p:spPr/>
        <p:txBody>
          <a:bodyPr/>
          <a:lstStyle/>
          <a:p>
            <a:fld id="{AEA6E51A-8F75-284D-864B-E5689F7507DB}" type="slidenum">
              <a:rPr lang="en-US" smtClean="0"/>
              <a:t>‹#›</a:t>
            </a:fld>
            <a:endParaRPr lang="en-US"/>
          </a:p>
        </p:txBody>
      </p:sp>
    </p:spTree>
    <p:extLst>
      <p:ext uri="{BB962C8B-B14F-4D97-AF65-F5344CB8AC3E}">
        <p14:creationId xmlns:p14="http://schemas.microsoft.com/office/powerpoint/2010/main" val="457654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FB787F7-F75E-3BB3-E9A3-618258B43159}"/>
              </a:ext>
            </a:extLst>
          </p:cNvPr>
          <p:cNvSpPr>
            <a:spLocks noGrp="1"/>
          </p:cNvSpPr>
          <p:nvPr>
            <p:ph type="dt" sz="half" idx="10"/>
          </p:nvPr>
        </p:nvSpPr>
        <p:spPr/>
        <p:txBody>
          <a:bodyPr/>
          <a:lstStyle/>
          <a:p>
            <a:fld id="{C4572C1F-20EF-494E-82FF-D91785EC7754}" type="datetimeFigureOut">
              <a:rPr lang="en-US" smtClean="0"/>
              <a:t>4/26/22</a:t>
            </a:fld>
            <a:endParaRPr lang="en-US"/>
          </a:p>
        </p:txBody>
      </p:sp>
      <p:sp>
        <p:nvSpPr>
          <p:cNvPr id="3" name="Footer Placeholder 2">
            <a:extLst>
              <a:ext uri="{FF2B5EF4-FFF2-40B4-BE49-F238E27FC236}">
                <a16:creationId xmlns:a16="http://schemas.microsoft.com/office/drawing/2014/main" id="{931D0810-4CFA-3546-E5EE-5DE57D15BC4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BDCC7BF-8E42-AED4-73F3-2C783D28416B}"/>
              </a:ext>
            </a:extLst>
          </p:cNvPr>
          <p:cNvSpPr>
            <a:spLocks noGrp="1"/>
          </p:cNvSpPr>
          <p:nvPr>
            <p:ph type="sldNum" sz="quarter" idx="12"/>
          </p:nvPr>
        </p:nvSpPr>
        <p:spPr/>
        <p:txBody>
          <a:bodyPr/>
          <a:lstStyle/>
          <a:p>
            <a:fld id="{AEA6E51A-8F75-284D-864B-E5689F7507DB}" type="slidenum">
              <a:rPr lang="en-US" smtClean="0"/>
              <a:t>‹#›</a:t>
            </a:fld>
            <a:endParaRPr lang="en-US"/>
          </a:p>
        </p:txBody>
      </p:sp>
    </p:spTree>
    <p:extLst>
      <p:ext uri="{BB962C8B-B14F-4D97-AF65-F5344CB8AC3E}">
        <p14:creationId xmlns:p14="http://schemas.microsoft.com/office/powerpoint/2010/main" val="377377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746F7-8669-F21F-382D-0BECF924BC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3B02422-18EC-1115-7356-FB2DAB3758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B869EB-385B-F4AE-174F-BE2F770782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22372C-6E7C-01A0-2AD0-EB2F8B27CA51}"/>
              </a:ext>
            </a:extLst>
          </p:cNvPr>
          <p:cNvSpPr>
            <a:spLocks noGrp="1"/>
          </p:cNvSpPr>
          <p:nvPr>
            <p:ph type="dt" sz="half" idx="10"/>
          </p:nvPr>
        </p:nvSpPr>
        <p:spPr/>
        <p:txBody>
          <a:bodyPr/>
          <a:lstStyle/>
          <a:p>
            <a:fld id="{C4572C1F-20EF-494E-82FF-D91785EC7754}" type="datetimeFigureOut">
              <a:rPr lang="en-US" smtClean="0"/>
              <a:t>4/26/22</a:t>
            </a:fld>
            <a:endParaRPr lang="en-US"/>
          </a:p>
        </p:txBody>
      </p:sp>
      <p:sp>
        <p:nvSpPr>
          <p:cNvPr id="6" name="Footer Placeholder 5">
            <a:extLst>
              <a:ext uri="{FF2B5EF4-FFF2-40B4-BE49-F238E27FC236}">
                <a16:creationId xmlns:a16="http://schemas.microsoft.com/office/drawing/2014/main" id="{EE0EF4C6-71C6-5698-3B03-8B670DFBC0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6AC62E-BCFA-D4BA-435B-3C210DCB59A3}"/>
              </a:ext>
            </a:extLst>
          </p:cNvPr>
          <p:cNvSpPr>
            <a:spLocks noGrp="1"/>
          </p:cNvSpPr>
          <p:nvPr>
            <p:ph type="sldNum" sz="quarter" idx="12"/>
          </p:nvPr>
        </p:nvSpPr>
        <p:spPr/>
        <p:txBody>
          <a:bodyPr/>
          <a:lstStyle/>
          <a:p>
            <a:fld id="{AEA6E51A-8F75-284D-864B-E5689F7507DB}" type="slidenum">
              <a:rPr lang="en-US" smtClean="0"/>
              <a:t>‹#›</a:t>
            </a:fld>
            <a:endParaRPr lang="en-US"/>
          </a:p>
        </p:txBody>
      </p:sp>
    </p:spTree>
    <p:extLst>
      <p:ext uri="{BB962C8B-B14F-4D97-AF65-F5344CB8AC3E}">
        <p14:creationId xmlns:p14="http://schemas.microsoft.com/office/powerpoint/2010/main" val="4157010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81DCB-C199-1634-9157-17A9B9FB91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506B8CA-4FF7-523C-1821-F79F8224DF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B6D257-F954-FABC-5B00-BD386EE45E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93BB45B-7D0B-C06B-F780-E84A57CCBD07}"/>
              </a:ext>
            </a:extLst>
          </p:cNvPr>
          <p:cNvSpPr>
            <a:spLocks noGrp="1"/>
          </p:cNvSpPr>
          <p:nvPr>
            <p:ph type="dt" sz="half" idx="10"/>
          </p:nvPr>
        </p:nvSpPr>
        <p:spPr/>
        <p:txBody>
          <a:bodyPr/>
          <a:lstStyle/>
          <a:p>
            <a:fld id="{C4572C1F-20EF-494E-82FF-D91785EC7754}" type="datetimeFigureOut">
              <a:rPr lang="en-US" smtClean="0"/>
              <a:t>4/26/22</a:t>
            </a:fld>
            <a:endParaRPr lang="en-US"/>
          </a:p>
        </p:txBody>
      </p:sp>
      <p:sp>
        <p:nvSpPr>
          <p:cNvPr id="6" name="Footer Placeholder 5">
            <a:extLst>
              <a:ext uri="{FF2B5EF4-FFF2-40B4-BE49-F238E27FC236}">
                <a16:creationId xmlns:a16="http://schemas.microsoft.com/office/drawing/2014/main" id="{CF964E60-DDDD-2194-7333-C55023F4E1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62AC04-DCAE-FE2F-1852-5E99BA01AF6C}"/>
              </a:ext>
            </a:extLst>
          </p:cNvPr>
          <p:cNvSpPr>
            <a:spLocks noGrp="1"/>
          </p:cNvSpPr>
          <p:nvPr>
            <p:ph type="sldNum" sz="quarter" idx="12"/>
          </p:nvPr>
        </p:nvSpPr>
        <p:spPr/>
        <p:txBody>
          <a:bodyPr/>
          <a:lstStyle/>
          <a:p>
            <a:fld id="{AEA6E51A-8F75-284D-864B-E5689F7507DB}" type="slidenum">
              <a:rPr lang="en-US" smtClean="0"/>
              <a:t>‹#›</a:t>
            </a:fld>
            <a:endParaRPr lang="en-US"/>
          </a:p>
        </p:txBody>
      </p:sp>
    </p:spTree>
    <p:extLst>
      <p:ext uri="{BB962C8B-B14F-4D97-AF65-F5344CB8AC3E}">
        <p14:creationId xmlns:p14="http://schemas.microsoft.com/office/powerpoint/2010/main" val="39815782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A595D05-28AF-0E26-BCF5-6E4BAAF7C2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4772EEB-A16E-1158-5BFB-DFF4BFDAD1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C21466-CF85-1004-1DED-E7E932AEFEA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572C1F-20EF-494E-82FF-D91785EC7754}" type="datetimeFigureOut">
              <a:rPr lang="en-US" smtClean="0"/>
              <a:t>4/26/22</a:t>
            </a:fld>
            <a:endParaRPr lang="en-US"/>
          </a:p>
        </p:txBody>
      </p:sp>
      <p:sp>
        <p:nvSpPr>
          <p:cNvPr id="5" name="Footer Placeholder 4">
            <a:extLst>
              <a:ext uri="{FF2B5EF4-FFF2-40B4-BE49-F238E27FC236}">
                <a16:creationId xmlns:a16="http://schemas.microsoft.com/office/drawing/2014/main" id="{1E69E7CD-8E1E-30C8-132A-341709D940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AA9EE20-258A-89C7-D3FB-CF24EF9272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A6E51A-8F75-284D-864B-E5689F7507DB}" type="slidenum">
              <a:rPr lang="en-US" smtClean="0"/>
              <a:t>‹#›</a:t>
            </a:fld>
            <a:endParaRPr lang="en-US"/>
          </a:p>
        </p:txBody>
      </p:sp>
    </p:spTree>
    <p:extLst>
      <p:ext uri="{BB962C8B-B14F-4D97-AF65-F5344CB8AC3E}">
        <p14:creationId xmlns:p14="http://schemas.microsoft.com/office/powerpoint/2010/main" val="5744853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hyperlink" Target="http://insideairbnb.com/" TargetMode="External"/><Relationship Id="rId2" Type="http://schemas.openxmlformats.org/officeDocument/2006/relationships/hyperlink" Target="https://medium.com/@alltherooms/10-interesting-airbnb-statistics-6872082ba52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7.png"/><Relationship Id="rId4" Type="http://schemas.openxmlformats.org/officeDocument/2006/relationships/customXml" Target="../ink/ink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8B5E3-8B61-9E50-D1D8-96BA0552EF76}"/>
              </a:ext>
            </a:extLst>
          </p:cNvPr>
          <p:cNvSpPr>
            <a:spLocks noGrp="1"/>
          </p:cNvSpPr>
          <p:nvPr>
            <p:ph type="ctrTitle"/>
          </p:nvPr>
        </p:nvSpPr>
        <p:spPr>
          <a:xfrm>
            <a:off x="1597025" y="761837"/>
            <a:ext cx="8997950" cy="1438025"/>
          </a:xfrm>
        </p:spPr>
        <p:txBody>
          <a:bodyPr>
            <a:normAutofit fontScale="90000"/>
          </a:bodyPr>
          <a:lstStyle/>
          <a:p>
            <a:r>
              <a:rPr lang="en-US" sz="4000" dirty="0">
                <a:latin typeface="Century Gothic" panose="020B0502020202020204" pitchFamily="34" charset="0"/>
              </a:rPr>
              <a:t>Airbnb Listings Exploratory Analysis</a:t>
            </a:r>
            <a:br>
              <a:rPr lang="en-US" sz="4000" dirty="0">
                <a:latin typeface="Century Gothic" panose="020B0502020202020204" pitchFamily="34" charset="0"/>
              </a:rPr>
            </a:br>
            <a:br>
              <a:rPr lang="en-US" sz="4000" dirty="0">
                <a:latin typeface="Century Gothic" panose="020B0502020202020204" pitchFamily="34" charset="0"/>
              </a:rPr>
            </a:br>
            <a:r>
              <a:rPr lang="en-US" sz="2200" dirty="0">
                <a:latin typeface="Century Gothic" panose="020B0502020202020204" pitchFamily="34" charset="0"/>
              </a:rPr>
              <a:t>Tue Apr 26, 2022                                                         </a:t>
            </a:r>
            <a:r>
              <a:rPr lang="en-US" sz="2400" dirty="0">
                <a:latin typeface="Century Gothic" panose="020B0502020202020204" pitchFamily="34" charset="0"/>
              </a:rPr>
              <a:t>Michelle Bui </a:t>
            </a:r>
            <a:endParaRPr lang="en-US" sz="4000" dirty="0">
              <a:latin typeface="Century Gothic" panose="020B0502020202020204" pitchFamily="34" charset="0"/>
            </a:endParaRPr>
          </a:p>
        </p:txBody>
      </p:sp>
      <p:pic>
        <p:nvPicPr>
          <p:cNvPr id="5" name="Picture 4" descr="A picture containing text&#10;&#10;Description automatically generated">
            <a:extLst>
              <a:ext uri="{FF2B5EF4-FFF2-40B4-BE49-F238E27FC236}">
                <a16:creationId xmlns:a16="http://schemas.microsoft.com/office/drawing/2014/main" id="{2FD084D0-509B-9167-3CA7-EE19C1A704C7}"/>
              </a:ext>
            </a:extLst>
          </p:cNvPr>
          <p:cNvPicPr>
            <a:picLocks noChangeAspect="1"/>
          </p:cNvPicPr>
          <p:nvPr/>
        </p:nvPicPr>
        <p:blipFill>
          <a:blip r:embed="rId2">
            <a:alphaModFix amt="85000"/>
          </a:blip>
          <a:stretch>
            <a:fillRect/>
          </a:stretch>
        </p:blipFill>
        <p:spPr>
          <a:xfrm>
            <a:off x="1758950" y="2623543"/>
            <a:ext cx="8851900" cy="3644900"/>
          </a:xfrm>
          <a:prstGeom prst="rect">
            <a:avLst/>
          </a:prstGeom>
        </p:spPr>
      </p:pic>
    </p:spTree>
    <p:extLst>
      <p:ext uri="{BB962C8B-B14F-4D97-AF65-F5344CB8AC3E}">
        <p14:creationId xmlns:p14="http://schemas.microsoft.com/office/powerpoint/2010/main" val="29132986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descr="Chart, box and whisker chart&#10;&#10;Description automatically generated">
            <a:extLst>
              <a:ext uri="{FF2B5EF4-FFF2-40B4-BE49-F238E27FC236}">
                <a16:creationId xmlns:a16="http://schemas.microsoft.com/office/drawing/2014/main" id="{8447578B-6990-7C1D-4218-0B0AA958A8B0}"/>
              </a:ext>
            </a:extLst>
          </p:cNvPr>
          <p:cNvPicPr>
            <a:picLocks noGrp="1" noChangeAspect="1"/>
          </p:cNvPicPr>
          <p:nvPr>
            <p:ph idx="1"/>
          </p:nvPr>
        </p:nvPicPr>
        <p:blipFill>
          <a:blip r:embed="rId2"/>
          <a:stretch>
            <a:fillRect/>
          </a:stretch>
        </p:blipFill>
        <p:spPr>
          <a:xfrm>
            <a:off x="57155" y="1113870"/>
            <a:ext cx="3829045" cy="5202794"/>
          </a:xfrm>
        </p:spPr>
      </p:pic>
      <p:sp>
        <p:nvSpPr>
          <p:cNvPr id="18" name="TextBox 17">
            <a:extLst>
              <a:ext uri="{FF2B5EF4-FFF2-40B4-BE49-F238E27FC236}">
                <a16:creationId xmlns:a16="http://schemas.microsoft.com/office/drawing/2014/main" id="{D1397188-8509-F893-6381-C0BE712B63B7}"/>
              </a:ext>
            </a:extLst>
          </p:cNvPr>
          <p:cNvSpPr txBox="1"/>
          <p:nvPr/>
        </p:nvSpPr>
        <p:spPr>
          <a:xfrm>
            <a:off x="1539905" y="679934"/>
            <a:ext cx="1476852" cy="369332"/>
          </a:xfrm>
          <a:prstGeom prst="rect">
            <a:avLst/>
          </a:prstGeom>
          <a:noFill/>
        </p:spPr>
        <p:txBody>
          <a:bodyPr wrap="square" rtlCol="0">
            <a:spAutoFit/>
          </a:bodyPr>
          <a:lstStyle/>
          <a:p>
            <a:r>
              <a:rPr lang="en-US" dirty="0"/>
              <a:t>Manhattan</a:t>
            </a:r>
          </a:p>
        </p:txBody>
      </p:sp>
      <p:pic>
        <p:nvPicPr>
          <p:cNvPr id="20" name="Picture 19" descr="Chart, box and whisker chart&#10;&#10;Description automatically generated">
            <a:extLst>
              <a:ext uri="{FF2B5EF4-FFF2-40B4-BE49-F238E27FC236}">
                <a16:creationId xmlns:a16="http://schemas.microsoft.com/office/drawing/2014/main" id="{A3C853A3-D8F6-64E1-CB3A-60DE15EBAA01}"/>
              </a:ext>
            </a:extLst>
          </p:cNvPr>
          <p:cNvPicPr>
            <a:picLocks noChangeAspect="1"/>
          </p:cNvPicPr>
          <p:nvPr/>
        </p:nvPicPr>
        <p:blipFill>
          <a:blip r:embed="rId3"/>
          <a:stretch>
            <a:fillRect/>
          </a:stretch>
        </p:blipFill>
        <p:spPr>
          <a:xfrm>
            <a:off x="3930642" y="994805"/>
            <a:ext cx="4108458" cy="5291695"/>
          </a:xfrm>
          <a:prstGeom prst="rect">
            <a:avLst/>
          </a:prstGeom>
        </p:spPr>
      </p:pic>
      <p:sp>
        <p:nvSpPr>
          <p:cNvPr id="21" name="TextBox 20">
            <a:extLst>
              <a:ext uri="{FF2B5EF4-FFF2-40B4-BE49-F238E27FC236}">
                <a16:creationId xmlns:a16="http://schemas.microsoft.com/office/drawing/2014/main" id="{72F79690-F650-98C8-CEA0-5A218983D02B}"/>
              </a:ext>
            </a:extLst>
          </p:cNvPr>
          <p:cNvSpPr txBox="1"/>
          <p:nvPr/>
        </p:nvSpPr>
        <p:spPr>
          <a:xfrm>
            <a:off x="5708650" y="638173"/>
            <a:ext cx="1054100" cy="369332"/>
          </a:xfrm>
          <a:prstGeom prst="rect">
            <a:avLst/>
          </a:prstGeom>
          <a:noFill/>
        </p:spPr>
        <p:txBody>
          <a:bodyPr wrap="square" rtlCol="0">
            <a:spAutoFit/>
          </a:bodyPr>
          <a:lstStyle/>
          <a:p>
            <a:r>
              <a:rPr lang="en-US" dirty="0"/>
              <a:t>Brooklyn</a:t>
            </a:r>
          </a:p>
        </p:txBody>
      </p:sp>
      <p:pic>
        <p:nvPicPr>
          <p:cNvPr id="23" name="Picture 22" descr="Chart, box and whisker chart&#10;&#10;Description automatically generated">
            <a:extLst>
              <a:ext uri="{FF2B5EF4-FFF2-40B4-BE49-F238E27FC236}">
                <a16:creationId xmlns:a16="http://schemas.microsoft.com/office/drawing/2014/main" id="{DBABD35B-87CA-433F-84C6-EFC070E052CF}"/>
              </a:ext>
            </a:extLst>
          </p:cNvPr>
          <p:cNvPicPr>
            <a:picLocks noChangeAspect="1"/>
          </p:cNvPicPr>
          <p:nvPr/>
        </p:nvPicPr>
        <p:blipFill>
          <a:blip r:embed="rId4"/>
          <a:stretch>
            <a:fillRect/>
          </a:stretch>
        </p:blipFill>
        <p:spPr>
          <a:xfrm>
            <a:off x="7957424" y="1024969"/>
            <a:ext cx="4108458" cy="5291694"/>
          </a:xfrm>
          <a:prstGeom prst="rect">
            <a:avLst/>
          </a:prstGeom>
        </p:spPr>
      </p:pic>
      <p:sp>
        <p:nvSpPr>
          <p:cNvPr id="25" name="TextBox 24">
            <a:extLst>
              <a:ext uri="{FF2B5EF4-FFF2-40B4-BE49-F238E27FC236}">
                <a16:creationId xmlns:a16="http://schemas.microsoft.com/office/drawing/2014/main" id="{60AC2F41-D754-E688-CA59-BC5C50B22033}"/>
              </a:ext>
            </a:extLst>
          </p:cNvPr>
          <p:cNvSpPr txBox="1"/>
          <p:nvPr/>
        </p:nvSpPr>
        <p:spPr>
          <a:xfrm>
            <a:off x="9951324" y="650873"/>
            <a:ext cx="1476852" cy="369332"/>
          </a:xfrm>
          <a:prstGeom prst="rect">
            <a:avLst/>
          </a:prstGeom>
          <a:noFill/>
        </p:spPr>
        <p:txBody>
          <a:bodyPr wrap="square" rtlCol="0">
            <a:spAutoFit/>
          </a:bodyPr>
          <a:lstStyle/>
          <a:p>
            <a:r>
              <a:rPr lang="en-US" dirty="0"/>
              <a:t>Queens</a:t>
            </a:r>
          </a:p>
        </p:txBody>
      </p:sp>
      <p:sp>
        <p:nvSpPr>
          <p:cNvPr id="26" name="TextBox 25">
            <a:extLst>
              <a:ext uri="{FF2B5EF4-FFF2-40B4-BE49-F238E27FC236}">
                <a16:creationId xmlns:a16="http://schemas.microsoft.com/office/drawing/2014/main" id="{AC28C03C-072D-0BD9-0218-8E9375A25B02}"/>
              </a:ext>
            </a:extLst>
          </p:cNvPr>
          <p:cNvSpPr txBox="1"/>
          <p:nvPr/>
        </p:nvSpPr>
        <p:spPr>
          <a:xfrm>
            <a:off x="4987746" y="103198"/>
            <a:ext cx="2184400" cy="338554"/>
          </a:xfrm>
          <a:prstGeom prst="rect">
            <a:avLst/>
          </a:prstGeom>
          <a:noFill/>
        </p:spPr>
        <p:txBody>
          <a:bodyPr wrap="square" rtlCol="0">
            <a:spAutoFit/>
          </a:bodyPr>
          <a:lstStyle/>
          <a:p>
            <a:r>
              <a:rPr lang="en-US" sz="1600" dirty="0">
                <a:latin typeface="Century Gothic" panose="020B0502020202020204" pitchFamily="34" charset="0"/>
              </a:rPr>
              <a:t>Price vs Room Type </a:t>
            </a:r>
          </a:p>
        </p:txBody>
      </p:sp>
      <p:sp>
        <p:nvSpPr>
          <p:cNvPr id="27" name="TextBox 26">
            <a:extLst>
              <a:ext uri="{FF2B5EF4-FFF2-40B4-BE49-F238E27FC236}">
                <a16:creationId xmlns:a16="http://schemas.microsoft.com/office/drawing/2014/main" id="{0BAB6D9B-9840-8B8D-95E8-847A78C3DF09}"/>
              </a:ext>
            </a:extLst>
          </p:cNvPr>
          <p:cNvSpPr txBox="1"/>
          <p:nvPr/>
        </p:nvSpPr>
        <p:spPr>
          <a:xfrm>
            <a:off x="-40600" y="6140424"/>
            <a:ext cx="1320800" cy="523220"/>
          </a:xfrm>
          <a:prstGeom prst="rect">
            <a:avLst/>
          </a:prstGeom>
          <a:noFill/>
        </p:spPr>
        <p:txBody>
          <a:bodyPr wrap="square" rtlCol="0">
            <a:spAutoFit/>
          </a:bodyPr>
          <a:lstStyle/>
          <a:p>
            <a:r>
              <a:rPr lang="en-US" sz="1400" dirty="0">
                <a:solidFill>
                  <a:schemeClr val="tx1">
                    <a:lumMod val="75000"/>
                    <a:lumOff val="25000"/>
                  </a:schemeClr>
                </a:solidFill>
              </a:rPr>
              <a:t>Median</a:t>
            </a:r>
            <a:br>
              <a:rPr lang="en-US" sz="1400" dirty="0">
                <a:solidFill>
                  <a:schemeClr val="tx1">
                    <a:lumMod val="75000"/>
                    <a:lumOff val="25000"/>
                  </a:schemeClr>
                </a:solidFill>
              </a:rPr>
            </a:br>
            <a:r>
              <a:rPr lang="en-US" sz="1400" dirty="0">
                <a:solidFill>
                  <a:schemeClr val="tx1">
                    <a:lumMod val="75000"/>
                    <a:lumOff val="25000"/>
                  </a:schemeClr>
                </a:solidFill>
              </a:rPr>
              <a:t>Price/Night:</a:t>
            </a:r>
          </a:p>
        </p:txBody>
      </p:sp>
      <p:sp>
        <p:nvSpPr>
          <p:cNvPr id="28" name="TextBox 27">
            <a:extLst>
              <a:ext uri="{FF2B5EF4-FFF2-40B4-BE49-F238E27FC236}">
                <a16:creationId xmlns:a16="http://schemas.microsoft.com/office/drawing/2014/main" id="{F686C1C1-FABF-1F4C-1108-3ECA7B9100AA}"/>
              </a:ext>
            </a:extLst>
          </p:cNvPr>
          <p:cNvSpPr txBox="1"/>
          <p:nvPr/>
        </p:nvSpPr>
        <p:spPr>
          <a:xfrm>
            <a:off x="972464" y="6381268"/>
            <a:ext cx="696672" cy="307777"/>
          </a:xfrm>
          <a:prstGeom prst="rect">
            <a:avLst/>
          </a:prstGeom>
          <a:noFill/>
        </p:spPr>
        <p:txBody>
          <a:bodyPr wrap="square" rtlCol="0">
            <a:spAutoFit/>
          </a:bodyPr>
          <a:lstStyle/>
          <a:p>
            <a:r>
              <a:rPr lang="en-US" sz="1400" dirty="0">
                <a:solidFill>
                  <a:schemeClr val="tx2">
                    <a:lumMod val="60000"/>
                    <a:lumOff val="40000"/>
                  </a:schemeClr>
                </a:solidFill>
              </a:rPr>
              <a:t>$179</a:t>
            </a:r>
          </a:p>
        </p:txBody>
      </p:sp>
      <p:sp>
        <p:nvSpPr>
          <p:cNvPr id="29" name="TextBox 28">
            <a:extLst>
              <a:ext uri="{FF2B5EF4-FFF2-40B4-BE49-F238E27FC236}">
                <a16:creationId xmlns:a16="http://schemas.microsoft.com/office/drawing/2014/main" id="{A3B295BA-ADB4-7CEC-C190-2199678871AA}"/>
              </a:ext>
            </a:extLst>
          </p:cNvPr>
          <p:cNvSpPr txBox="1"/>
          <p:nvPr/>
        </p:nvSpPr>
        <p:spPr>
          <a:xfrm>
            <a:off x="1985528" y="6367463"/>
            <a:ext cx="696672" cy="307777"/>
          </a:xfrm>
          <a:prstGeom prst="rect">
            <a:avLst/>
          </a:prstGeom>
          <a:noFill/>
        </p:spPr>
        <p:txBody>
          <a:bodyPr wrap="square" rtlCol="0">
            <a:spAutoFit/>
          </a:bodyPr>
          <a:lstStyle/>
          <a:p>
            <a:r>
              <a:rPr lang="en-US" sz="1400" dirty="0">
                <a:solidFill>
                  <a:srgbClr val="5E6DAA"/>
                </a:solidFill>
              </a:rPr>
              <a:t>$92</a:t>
            </a:r>
          </a:p>
        </p:txBody>
      </p:sp>
      <p:sp>
        <p:nvSpPr>
          <p:cNvPr id="30" name="TextBox 29">
            <a:extLst>
              <a:ext uri="{FF2B5EF4-FFF2-40B4-BE49-F238E27FC236}">
                <a16:creationId xmlns:a16="http://schemas.microsoft.com/office/drawing/2014/main" id="{E96F08BF-3FAF-6EB3-CA78-3877882A85B0}"/>
              </a:ext>
            </a:extLst>
          </p:cNvPr>
          <p:cNvSpPr txBox="1"/>
          <p:nvPr/>
        </p:nvSpPr>
        <p:spPr>
          <a:xfrm>
            <a:off x="3233970" y="6364904"/>
            <a:ext cx="696672" cy="307777"/>
          </a:xfrm>
          <a:prstGeom prst="rect">
            <a:avLst/>
          </a:prstGeom>
          <a:noFill/>
        </p:spPr>
        <p:txBody>
          <a:bodyPr wrap="square" rtlCol="0">
            <a:spAutoFit/>
          </a:bodyPr>
          <a:lstStyle/>
          <a:p>
            <a:r>
              <a:rPr lang="en-US" sz="1400" dirty="0">
                <a:solidFill>
                  <a:srgbClr val="7030A0"/>
                </a:solidFill>
              </a:rPr>
              <a:t>$71</a:t>
            </a:r>
          </a:p>
        </p:txBody>
      </p:sp>
      <p:sp>
        <p:nvSpPr>
          <p:cNvPr id="31" name="TextBox 30">
            <a:extLst>
              <a:ext uri="{FF2B5EF4-FFF2-40B4-BE49-F238E27FC236}">
                <a16:creationId xmlns:a16="http://schemas.microsoft.com/office/drawing/2014/main" id="{6C88CCD8-39EA-03AF-9DD9-AD959D32DB53}"/>
              </a:ext>
            </a:extLst>
          </p:cNvPr>
          <p:cNvSpPr txBox="1"/>
          <p:nvPr/>
        </p:nvSpPr>
        <p:spPr>
          <a:xfrm>
            <a:off x="4717606" y="6402034"/>
            <a:ext cx="696672" cy="307777"/>
          </a:xfrm>
          <a:prstGeom prst="rect">
            <a:avLst/>
          </a:prstGeom>
          <a:noFill/>
        </p:spPr>
        <p:txBody>
          <a:bodyPr wrap="square" rtlCol="0">
            <a:spAutoFit/>
          </a:bodyPr>
          <a:lstStyle/>
          <a:p>
            <a:r>
              <a:rPr lang="en-US" sz="1400" dirty="0">
                <a:solidFill>
                  <a:schemeClr val="tx2">
                    <a:lumMod val="60000"/>
                    <a:lumOff val="40000"/>
                  </a:schemeClr>
                </a:solidFill>
              </a:rPr>
              <a:t>$150</a:t>
            </a:r>
          </a:p>
        </p:txBody>
      </p:sp>
      <p:sp>
        <p:nvSpPr>
          <p:cNvPr id="32" name="TextBox 31">
            <a:extLst>
              <a:ext uri="{FF2B5EF4-FFF2-40B4-BE49-F238E27FC236}">
                <a16:creationId xmlns:a16="http://schemas.microsoft.com/office/drawing/2014/main" id="{D3CA2724-CB5F-CB1F-4621-84091A79A6AD}"/>
              </a:ext>
            </a:extLst>
          </p:cNvPr>
          <p:cNvSpPr txBox="1"/>
          <p:nvPr/>
        </p:nvSpPr>
        <p:spPr>
          <a:xfrm>
            <a:off x="6020926" y="6402034"/>
            <a:ext cx="696672" cy="307777"/>
          </a:xfrm>
          <a:prstGeom prst="rect">
            <a:avLst/>
          </a:prstGeom>
          <a:noFill/>
        </p:spPr>
        <p:txBody>
          <a:bodyPr wrap="square" rtlCol="0">
            <a:spAutoFit/>
          </a:bodyPr>
          <a:lstStyle/>
          <a:p>
            <a:r>
              <a:rPr lang="en-US" sz="1400" dirty="0">
                <a:solidFill>
                  <a:srgbClr val="5E6DAA"/>
                </a:solidFill>
              </a:rPr>
              <a:t>$61</a:t>
            </a:r>
          </a:p>
        </p:txBody>
      </p:sp>
      <p:sp>
        <p:nvSpPr>
          <p:cNvPr id="33" name="TextBox 32">
            <a:extLst>
              <a:ext uri="{FF2B5EF4-FFF2-40B4-BE49-F238E27FC236}">
                <a16:creationId xmlns:a16="http://schemas.microsoft.com/office/drawing/2014/main" id="{4EFDBCBA-A998-C26C-EF49-3F15A4A68AF3}"/>
              </a:ext>
            </a:extLst>
          </p:cNvPr>
          <p:cNvSpPr txBox="1"/>
          <p:nvPr/>
        </p:nvSpPr>
        <p:spPr>
          <a:xfrm>
            <a:off x="7310850" y="6389334"/>
            <a:ext cx="696672" cy="307777"/>
          </a:xfrm>
          <a:prstGeom prst="rect">
            <a:avLst/>
          </a:prstGeom>
          <a:noFill/>
        </p:spPr>
        <p:txBody>
          <a:bodyPr wrap="square" rtlCol="0">
            <a:spAutoFit/>
          </a:bodyPr>
          <a:lstStyle/>
          <a:p>
            <a:r>
              <a:rPr lang="en-US" sz="1400" dirty="0">
                <a:solidFill>
                  <a:srgbClr val="7030A0"/>
                </a:solidFill>
              </a:rPr>
              <a:t>$40</a:t>
            </a:r>
          </a:p>
        </p:txBody>
      </p:sp>
      <p:sp>
        <p:nvSpPr>
          <p:cNvPr id="34" name="TextBox 33">
            <a:extLst>
              <a:ext uri="{FF2B5EF4-FFF2-40B4-BE49-F238E27FC236}">
                <a16:creationId xmlns:a16="http://schemas.microsoft.com/office/drawing/2014/main" id="{569A059B-179D-9271-E6C5-23463EA89696}"/>
              </a:ext>
            </a:extLst>
          </p:cNvPr>
          <p:cNvSpPr txBox="1"/>
          <p:nvPr/>
        </p:nvSpPr>
        <p:spPr>
          <a:xfrm>
            <a:off x="10042014" y="6403268"/>
            <a:ext cx="696672" cy="307777"/>
          </a:xfrm>
          <a:prstGeom prst="rect">
            <a:avLst/>
          </a:prstGeom>
          <a:noFill/>
        </p:spPr>
        <p:txBody>
          <a:bodyPr wrap="square" rtlCol="0">
            <a:spAutoFit/>
          </a:bodyPr>
          <a:lstStyle/>
          <a:p>
            <a:r>
              <a:rPr lang="en-US" sz="1400" dirty="0">
                <a:solidFill>
                  <a:srgbClr val="5E6DAA"/>
                </a:solidFill>
              </a:rPr>
              <a:t>$130</a:t>
            </a:r>
          </a:p>
        </p:txBody>
      </p:sp>
      <p:sp>
        <p:nvSpPr>
          <p:cNvPr id="35" name="TextBox 34">
            <a:extLst>
              <a:ext uri="{FF2B5EF4-FFF2-40B4-BE49-F238E27FC236}">
                <a16:creationId xmlns:a16="http://schemas.microsoft.com/office/drawing/2014/main" id="{9E7E444A-669C-FAD4-B7EC-126E1EDA1D57}"/>
              </a:ext>
            </a:extLst>
          </p:cNvPr>
          <p:cNvSpPr txBox="1"/>
          <p:nvPr/>
        </p:nvSpPr>
        <p:spPr>
          <a:xfrm>
            <a:off x="8794486" y="6402745"/>
            <a:ext cx="696672" cy="307777"/>
          </a:xfrm>
          <a:prstGeom prst="rect">
            <a:avLst/>
          </a:prstGeom>
          <a:noFill/>
        </p:spPr>
        <p:txBody>
          <a:bodyPr wrap="square" rtlCol="0">
            <a:spAutoFit/>
          </a:bodyPr>
          <a:lstStyle/>
          <a:p>
            <a:r>
              <a:rPr lang="en-US" sz="1400" dirty="0">
                <a:solidFill>
                  <a:schemeClr val="tx2">
                    <a:lumMod val="60000"/>
                    <a:lumOff val="40000"/>
                  </a:schemeClr>
                </a:solidFill>
              </a:rPr>
              <a:t>$56</a:t>
            </a:r>
          </a:p>
        </p:txBody>
      </p:sp>
      <p:sp>
        <p:nvSpPr>
          <p:cNvPr id="36" name="TextBox 35">
            <a:extLst>
              <a:ext uri="{FF2B5EF4-FFF2-40B4-BE49-F238E27FC236}">
                <a16:creationId xmlns:a16="http://schemas.microsoft.com/office/drawing/2014/main" id="{349ACEC1-8F42-3194-B83E-8C658B6B9DE8}"/>
              </a:ext>
            </a:extLst>
          </p:cNvPr>
          <p:cNvSpPr txBox="1"/>
          <p:nvPr/>
        </p:nvSpPr>
        <p:spPr>
          <a:xfrm>
            <a:off x="11331938" y="6376633"/>
            <a:ext cx="696672" cy="307777"/>
          </a:xfrm>
          <a:prstGeom prst="rect">
            <a:avLst/>
          </a:prstGeom>
          <a:noFill/>
        </p:spPr>
        <p:txBody>
          <a:bodyPr wrap="square" rtlCol="0">
            <a:spAutoFit/>
          </a:bodyPr>
          <a:lstStyle/>
          <a:p>
            <a:r>
              <a:rPr lang="en-US" sz="1400" dirty="0">
                <a:solidFill>
                  <a:srgbClr val="7030A0"/>
                </a:solidFill>
              </a:rPr>
              <a:t>$48</a:t>
            </a:r>
          </a:p>
        </p:txBody>
      </p:sp>
    </p:spTree>
    <p:extLst>
      <p:ext uri="{BB962C8B-B14F-4D97-AF65-F5344CB8AC3E}">
        <p14:creationId xmlns:p14="http://schemas.microsoft.com/office/powerpoint/2010/main" val="3265786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90D7-9322-96E8-B31C-E5DC489E8BCC}"/>
              </a:ext>
            </a:extLst>
          </p:cNvPr>
          <p:cNvSpPr>
            <a:spLocks noGrp="1"/>
          </p:cNvSpPr>
          <p:nvPr>
            <p:ph type="title"/>
          </p:nvPr>
        </p:nvSpPr>
        <p:spPr>
          <a:xfrm>
            <a:off x="1663700" y="0"/>
            <a:ext cx="9512300" cy="1325563"/>
          </a:xfrm>
        </p:spPr>
        <p:txBody>
          <a:bodyPr>
            <a:normAutofit/>
          </a:bodyPr>
          <a:lstStyle/>
          <a:p>
            <a:r>
              <a:rPr lang="en-US" sz="3200" dirty="0">
                <a:latin typeface="Century Gothic" panose="020B0502020202020204" pitchFamily="34" charset="0"/>
              </a:rPr>
              <a:t>What Drives Price?</a:t>
            </a:r>
          </a:p>
        </p:txBody>
      </p:sp>
      <p:pic>
        <p:nvPicPr>
          <p:cNvPr id="5" name="Picture 4" descr="Chart, histogram&#10;&#10;Description automatically generated">
            <a:extLst>
              <a:ext uri="{FF2B5EF4-FFF2-40B4-BE49-F238E27FC236}">
                <a16:creationId xmlns:a16="http://schemas.microsoft.com/office/drawing/2014/main" id="{7F13D2CB-2117-1D9B-06EA-B8B872E90714}"/>
              </a:ext>
            </a:extLst>
          </p:cNvPr>
          <p:cNvPicPr>
            <a:picLocks noChangeAspect="1"/>
          </p:cNvPicPr>
          <p:nvPr/>
        </p:nvPicPr>
        <p:blipFill>
          <a:blip r:embed="rId2"/>
          <a:stretch>
            <a:fillRect/>
          </a:stretch>
        </p:blipFill>
        <p:spPr>
          <a:xfrm>
            <a:off x="292100" y="927100"/>
            <a:ext cx="6881597" cy="5683250"/>
          </a:xfrm>
          <a:prstGeom prst="rect">
            <a:avLst/>
          </a:prstGeom>
        </p:spPr>
      </p:pic>
      <p:pic>
        <p:nvPicPr>
          <p:cNvPr id="7" name="Picture 6">
            <a:extLst>
              <a:ext uri="{FF2B5EF4-FFF2-40B4-BE49-F238E27FC236}">
                <a16:creationId xmlns:a16="http://schemas.microsoft.com/office/drawing/2014/main" id="{6EA1A915-43CD-F0EE-0B74-C6EF882E166D}"/>
              </a:ext>
            </a:extLst>
          </p:cNvPr>
          <p:cNvPicPr>
            <a:picLocks noChangeAspect="1"/>
          </p:cNvPicPr>
          <p:nvPr/>
        </p:nvPicPr>
        <p:blipFill>
          <a:blip r:embed="rId3"/>
          <a:stretch>
            <a:fillRect/>
          </a:stretch>
        </p:blipFill>
        <p:spPr>
          <a:xfrm>
            <a:off x="7315200" y="927100"/>
            <a:ext cx="4495800" cy="1831861"/>
          </a:xfrm>
          <a:prstGeom prst="rect">
            <a:avLst/>
          </a:prstGeom>
        </p:spPr>
      </p:pic>
      <p:sp>
        <p:nvSpPr>
          <p:cNvPr id="9" name="TextBox 8">
            <a:extLst>
              <a:ext uri="{FF2B5EF4-FFF2-40B4-BE49-F238E27FC236}">
                <a16:creationId xmlns:a16="http://schemas.microsoft.com/office/drawing/2014/main" id="{9B74DC76-63D7-D2B7-B193-B5545186149E}"/>
              </a:ext>
            </a:extLst>
          </p:cNvPr>
          <p:cNvSpPr txBox="1"/>
          <p:nvPr/>
        </p:nvSpPr>
        <p:spPr>
          <a:xfrm>
            <a:off x="8817615" y="4165467"/>
            <a:ext cx="3454400"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Century Gothic" panose="020B0502020202020204" pitchFamily="34" charset="0"/>
              </a:rPr>
              <a:t>Bedrooms </a:t>
            </a:r>
          </a:p>
          <a:p>
            <a:pPr marL="285750" indent="-285750">
              <a:buFont typeface="Arial" panose="020B0604020202020204" pitchFamily="34" charset="0"/>
              <a:buChar char="•"/>
            </a:pPr>
            <a:r>
              <a:rPr lang="en-US" dirty="0">
                <a:latin typeface="Century Gothic" panose="020B0502020202020204" pitchFamily="34" charset="0"/>
              </a:rPr>
              <a:t>Number of guests </a:t>
            </a:r>
          </a:p>
          <a:p>
            <a:r>
              <a:rPr lang="en-US" dirty="0">
                <a:latin typeface="Century Gothic" panose="020B0502020202020204" pitchFamily="34" charset="0"/>
              </a:rPr>
              <a:t>     accommodated </a:t>
            </a:r>
          </a:p>
        </p:txBody>
      </p:sp>
      <p:sp>
        <p:nvSpPr>
          <p:cNvPr id="10" name="TextBox 9">
            <a:extLst>
              <a:ext uri="{FF2B5EF4-FFF2-40B4-BE49-F238E27FC236}">
                <a16:creationId xmlns:a16="http://schemas.microsoft.com/office/drawing/2014/main" id="{65B8B408-5DC2-69DD-4D3D-CD6329059FC2}"/>
              </a:ext>
            </a:extLst>
          </p:cNvPr>
          <p:cNvSpPr txBox="1"/>
          <p:nvPr/>
        </p:nvSpPr>
        <p:spPr>
          <a:xfrm>
            <a:off x="7293615" y="4146665"/>
            <a:ext cx="1524000" cy="1631216"/>
          </a:xfrm>
          <a:prstGeom prst="rect">
            <a:avLst/>
          </a:prstGeom>
          <a:noFill/>
        </p:spPr>
        <p:txBody>
          <a:bodyPr wrap="square" rtlCol="0">
            <a:spAutoFit/>
          </a:bodyPr>
          <a:lstStyle/>
          <a:p>
            <a:r>
              <a:rPr lang="en-US" sz="2000" dirty="0">
                <a:solidFill>
                  <a:srgbClr val="00B050"/>
                </a:solidFill>
                <a:latin typeface="Century Gothic" panose="020B0502020202020204" pitchFamily="34" charset="0"/>
              </a:rPr>
              <a:t>Price appears to be most correlated with…</a:t>
            </a:r>
          </a:p>
        </p:txBody>
      </p:sp>
      <p:sp>
        <p:nvSpPr>
          <p:cNvPr id="11" name="Oval 10">
            <a:extLst>
              <a:ext uri="{FF2B5EF4-FFF2-40B4-BE49-F238E27FC236}">
                <a16:creationId xmlns:a16="http://schemas.microsoft.com/office/drawing/2014/main" id="{7AE7B0E7-EF6D-6325-9352-20DB89CC2E6D}"/>
              </a:ext>
            </a:extLst>
          </p:cNvPr>
          <p:cNvSpPr/>
          <p:nvPr/>
        </p:nvSpPr>
        <p:spPr>
          <a:xfrm>
            <a:off x="1663700" y="1325563"/>
            <a:ext cx="647700" cy="9858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93613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97D9897-ECEC-E814-AE09-918B6AEF9C31}"/>
              </a:ext>
            </a:extLst>
          </p:cNvPr>
          <p:cNvSpPr txBox="1">
            <a:spLocks noGrp="1"/>
          </p:cNvSpPr>
          <p:nvPr>
            <p:ph type="title"/>
          </p:nvPr>
        </p:nvSpPr>
        <p:spPr>
          <a:xfrm>
            <a:off x="2437210" y="346332"/>
            <a:ext cx="7085976" cy="369332"/>
          </a:xfrm>
          <a:prstGeom prst="rect">
            <a:avLst/>
          </a:prstGeom>
          <a:noFill/>
        </p:spPr>
        <p:txBody>
          <a:bodyPr wrap="square" rtlCol="0">
            <a:spAutoFit/>
          </a:bodyPr>
          <a:lstStyle/>
          <a:p>
            <a:r>
              <a:rPr lang="en-US" sz="2000" dirty="0">
                <a:latin typeface="Century Gothic" panose="020B0502020202020204" pitchFamily="34" charset="0"/>
                <a:cs typeface="Calibri" panose="020F0502020204030204" pitchFamily="34" charset="0"/>
              </a:rPr>
              <a:t>How Available Are These Listings Throughout The Year?</a:t>
            </a:r>
          </a:p>
        </p:txBody>
      </p:sp>
      <p:pic>
        <p:nvPicPr>
          <p:cNvPr id="14" name="Picture 13" descr="Chart, bar chart&#10;&#10;Description automatically generated">
            <a:extLst>
              <a:ext uri="{FF2B5EF4-FFF2-40B4-BE49-F238E27FC236}">
                <a16:creationId xmlns:a16="http://schemas.microsoft.com/office/drawing/2014/main" id="{C51AA61D-ECC3-FAE0-E971-7D7F5EACA7B6}"/>
              </a:ext>
            </a:extLst>
          </p:cNvPr>
          <p:cNvPicPr>
            <a:picLocks noChangeAspect="1"/>
          </p:cNvPicPr>
          <p:nvPr/>
        </p:nvPicPr>
        <p:blipFill>
          <a:blip r:embed="rId2"/>
          <a:stretch>
            <a:fillRect/>
          </a:stretch>
        </p:blipFill>
        <p:spPr>
          <a:xfrm>
            <a:off x="174997" y="1384300"/>
            <a:ext cx="3749303" cy="4768850"/>
          </a:xfrm>
          <a:prstGeom prst="rect">
            <a:avLst/>
          </a:prstGeom>
        </p:spPr>
      </p:pic>
      <p:sp>
        <p:nvSpPr>
          <p:cNvPr id="15" name="TextBox 14">
            <a:extLst>
              <a:ext uri="{FF2B5EF4-FFF2-40B4-BE49-F238E27FC236}">
                <a16:creationId xmlns:a16="http://schemas.microsoft.com/office/drawing/2014/main" id="{E884009B-7647-7CB4-CF10-0D9FC3A26347}"/>
              </a:ext>
            </a:extLst>
          </p:cNvPr>
          <p:cNvSpPr txBox="1"/>
          <p:nvPr/>
        </p:nvSpPr>
        <p:spPr>
          <a:xfrm>
            <a:off x="1816100" y="1014968"/>
            <a:ext cx="2133600" cy="369332"/>
          </a:xfrm>
          <a:prstGeom prst="rect">
            <a:avLst/>
          </a:prstGeom>
          <a:noFill/>
        </p:spPr>
        <p:txBody>
          <a:bodyPr wrap="square" rtlCol="0">
            <a:spAutoFit/>
          </a:bodyPr>
          <a:lstStyle/>
          <a:p>
            <a:r>
              <a:rPr lang="en-US" dirty="0"/>
              <a:t>Manhattan</a:t>
            </a:r>
          </a:p>
        </p:txBody>
      </p:sp>
      <p:pic>
        <p:nvPicPr>
          <p:cNvPr id="19" name="Picture 18" descr="Chart, bar chart&#10;&#10;Description automatically generated">
            <a:extLst>
              <a:ext uri="{FF2B5EF4-FFF2-40B4-BE49-F238E27FC236}">
                <a16:creationId xmlns:a16="http://schemas.microsoft.com/office/drawing/2014/main" id="{4DF7D8E8-A717-37C1-7734-D4165C881D22}"/>
              </a:ext>
            </a:extLst>
          </p:cNvPr>
          <p:cNvPicPr>
            <a:picLocks noChangeAspect="1"/>
          </p:cNvPicPr>
          <p:nvPr/>
        </p:nvPicPr>
        <p:blipFill>
          <a:blip r:embed="rId3"/>
          <a:stretch>
            <a:fillRect/>
          </a:stretch>
        </p:blipFill>
        <p:spPr>
          <a:xfrm>
            <a:off x="7978403" y="1422401"/>
            <a:ext cx="3576637" cy="4768850"/>
          </a:xfrm>
          <a:prstGeom prst="rect">
            <a:avLst/>
          </a:prstGeom>
        </p:spPr>
      </p:pic>
      <p:sp>
        <p:nvSpPr>
          <p:cNvPr id="20" name="TextBox 19">
            <a:extLst>
              <a:ext uri="{FF2B5EF4-FFF2-40B4-BE49-F238E27FC236}">
                <a16:creationId xmlns:a16="http://schemas.microsoft.com/office/drawing/2014/main" id="{21E5AE51-4586-9124-9B5B-0E31B9CB6978}"/>
              </a:ext>
            </a:extLst>
          </p:cNvPr>
          <p:cNvSpPr txBox="1"/>
          <p:nvPr/>
        </p:nvSpPr>
        <p:spPr>
          <a:xfrm>
            <a:off x="5397500" y="1014968"/>
            <a:ext cx="2133600" cy="369332"/>
          </a:xfrm>
          <a:prstGeom prst="rect">
            <a:avLst/>
          </a:prstGeom>
          <a:noFill/>
        </p:spPr>
        <p:txBody>
          <a:bodyPr wrap="square" rtlCol="0">
            <a:spAutoFit/>
          </a:bodyPr>
          <a:lstStyle/>
          <a:p>
            <a:r>
              <a:rPr lang="en-US" dirty="0"/>
              <a:t>Brooklyn</a:t>
            </a:r>
          </a:p>
        </p:txBody>
      </p:sp>
      <p:sp>
        <p:nvSpPr>
          <p:cNvPr id="21" name="TextBox 20">
            <a:extLst>
              <a:ext uri="{FF2B5EF4-FFF2-40B4-BE49-F238E27FC236}">
                <a16:creationId xmlns:a16="http://schemas.microsoft.com/office/drawing/2014/main" id="{68B1C95A-51E5-80B0-720C-8BAD5B933070}"/>
              </a:ext>
            </a:extLst>
          </p:cNvPr>
          <p:cNvSpPr txBox="1"/>
          <p:nvPr/>
        </p:nvSpPr>
        <p:spPr>
          <a:xfrm>
            <a:off x="9421440" y="1014968"/>
            <a:ext cx="2133600" cy="369332"/>
          </a:xfrm>
          <a:prstGeom prst="rect">
            <a:avLst/>
          </a:prstGeom>
          <a:noFill/>
        </p:spPr>
        <p:txBody>
          <a:bodyPr wrap="square" rtlCol="0">
            <a:spAutoFit/>
          </a:bodyPr>
          <a:lstStyle/>
          <a:p>
            <a:r>
              <a:rPr lang="en-US" dirty="0"/>
              <a:t>Queens</a:t>
            </a:r>
          </a:p>
        </p:txBody>
      </p:sp>
      <p:pic>
        <p:nvPicPr>
          <p:cNvPr id="23" name="Picture 22" descr="Chart, bar chart&#10;&#10;Description automatically generated">
            <a:extLst>
              <a:ext uri="{FF2B5EF4-FFF2-40B4-BE49-F238E27FC236}">
                <a16:creationId xmlns:a16="http://schemas.microsoft.com/office/drawing/2014/main" id="{30799E81-A0C1-8F0F-4BFC-0C4F301D50F2}"/>
              </a:ext>
            </a:extLst>
          </p:cNvPr>
          <p:cNvPicPr>
            <a:picLocks noChangeAspect="1"/>
          </p:cNvPicPr>
          <p:nvPr/>
        </p:nvPicPr>
        <p:blipFill>
          <a:blip r:embed="rId4"/>
          <a:stretch>
            <a:fillRect/>
          </a:stretch>
        </p:blipFill>
        <p:spPr>
          <a:xfrm>
            <a:off x="4013200" y="1349942"/>
            <a:ext cx="3749303" cy="4854008"/>
          </a:xfrm>
          <a:prstGeom prst="rect">
            <a:avLst/>
          </a:prstGeom>
        </p:spPr>
      </p:pic>
      <p:sp>
        <p:nvSpPr>
          <p:cNvPr id="24" name="TextBox 23">
            <a:extLst>
              <a:ext uri="{FF2B5EF4-FFF2-40B4-BE49-F238E27FC236}">
                <a16:creationId xmlns:a16="http://schemas.microsoft.com/office/drawing/2014/main" id="{D9607FEE-59D6-77CE-58DA-44A121E79228}"/>
              </a:ext>
            </a:extLst>
          </p:cNvPr>
          <p:cNvSpPr txBox="1"/>
          <p:nvPr/>
        </p:nvSpPr>
        <p:spPr>
          <a:xfrm>
            <a:off x="0" y="5934074"/>
            <a:ext cx="1285503" cy="923330"/>
          </a:xfrm>
          <a:prstGeom prst="rect">
            <a:avLst/>
          </a:prstGeom>
          <a:noFill/>
        </p:spPr>
        <p:txBody>
          <a:bodyPr wrap="square" rtlCol="0">
            <a:spAutoFit/>
          </a:bodyPr>
          <a:lstStyle/>
          <a:p>
            <a:r>
              <a:rPr lang="en-US" dirty="0"/>
              <a:t>Median Availability</a:t>
            </a:r>
          </a:p>
          <a:p>
            <a:r>
              <a:rPr lang="en-US" dirty="0"/>
              <a:t>In days:</a:t>
            </a:r>
          </a:p>
        </p:txBody>
      </p:sp>
      <p:sp>
        <p:nvSpPr>
          <p:cNvPr id="25" name="TextBox 24">
            <a:extLst>
              <a:ext uri="{FF2B5EF4-FFF2-40B4-BE49-F238E27FC236}">
                <a16:creationId xmlns:a16="http://schemas.microsoft.com/office/drawing/2014/main" id="{13124903-C4FB-168F-6802-37330F521872}"/>
              </a:ext>
            </a:extLst>
          </p:cNvPr>
          <p:cNvSpPr txBox="1"/>
          <p:nvPr/>
        </p:nvSpPr>
        <p:spPr>
          <a:xfrm>
            <a:off x="1168400" y="6257240"/>
            <a:ext cx="647700" cy="369332"/>
          </a:xfrm>
          <a:prstGeom prst="rect">
            <a:avLst/>
          </a:prstGeom>
          <a:noFill/>
        </p:spPr>
        <p:txBody>
          <a:bodyPr wrap="square" rtlCol="0">
            <a:spAutoFit/>
          </a:bodyPr>
          <a:lstStyle/>
          <a:p>
            <a:r>
              <a:rPr lang="en-US" dirty="0">
                <a:solidFill>
                  <a:srgbClr val="847691"/>
                </a:solidFill>
              </a:rPr>
              <a:t>77</a:t>
            </a:r>
          </a:p>
        </p:txBody>
      </p:sp>
      <p:sp>
        <p:nvSpPr>
          <p:cNvPr id="26" name="TextBox 25">
            <a:extLst>
              <a:ext uri="{FF2B5EF4-FFF2-40B4-BE49-F238E27FC236}">
                <a16:creationId xmlns:a16="http://schemas.microsoft.com/office/drawing/2014/main" id="{7FBFBE29-E6A9-E17B-874E-283D67C14173}"/>
              </a:ext>
            </a:extLst>
          </p:cNvPr>
          <p:cNvSpPr txBox="1"/>
          <p:nvPr/>
        </p:nvSpPr>
        <p:spPr>
          <a:xfrm>
            <a:off x="2103251" y="6257240"/>
            <a:ext cx="647700" cy="369332"/>
          </a:xfrm>
          <a:prstGeom prst="rect">
            <a:avLst/>
          </a:prstGeom>
          <a:noFill/>
        </p:spPr>
        <p:txBody>
          <a:bodyPr wrap="square" rtlCol="0">
            <a:spAutoFit/>
          </a:bodyPr>
          <a:lstStyle/>
          <a:p>
            <a:r>
              <a:rPr lang="en-US" dirty="0">
                <a:solidFill>
                  <a:srgbClr val="C577B2"/>
                </a:solidFill>
              </a:rPr>
              <a:t>63</a:t>
            </a:r>
          </a:p>
        </p:txBody>
      </p:sp>
      <p:sp>
        <p:nvSpPr>
          <p:cNvPr id="27" name="TextBox 26">
            <a:extLst>
              <a:ext uri="{FF2B5EF4-FFF2-40B4-BE49-F238E27FC236}">
                <a16:creationId xmlns:a16="http://schemas.microsoft.com/office/drawing/2014/main" id="{0198A0A8-584E-7CE9-FC1C-BC11785E28D7}"/>
              </a:ext>
            </a:extLst>
          </p:cNvPr>
          <p:cNvSpPr txBox="1"/>
          <p:nvPr/>
        </p:nvSpPr>
        <p:spPr>
          <a:xfrm>
            <a:off x="2984500" y="6257240"/>
            <a:ext cx="647700" cy="369332"/>
          </a:xfrm>
          <a:prstGeom prst="rect">
            <a:avLst/>
          </a:prstGeom>
          <a:noFill/>
        </p:spPr>
        <p:txBody>
          <a:bodyPr wrap="square" rtlCol="0">
            <a:spAutoFit/>
          </a:bodyPr>
          <a:lstStyle/>
          <a:p>
            <a:r>
              <a:rPr lang="en-US" dirty="0">
                <a:solidFill>
                  <a:srgbClr val="C00000"/>
                </a:solidFill>
              </a:rPr>
              <a:t>90</a:t>
            </a:r>
          </a:p>
        </p:txBody>
      </p:sp>
      <p:sp>
        <p:nvSpPr>
          <p:cNvPr id="28" name="TextBox 27">
            <a:extLst>
              <a:ext uri="{FF2B5EF4-FFF2-40B4-BE49-F238E27FC236}">
                <a16:creationId xmlns:a16="http://schemas.microsoft.com/office/drawing/2014/main" id="{0FF2F052-CB0B-5768-1D0C-7D699B5DF6AD}"/>
              </a:ext>
            </a:extLst>
          </p:cNvPr>
          <p:cNvSpPr txBox="1"/>
          <p:nvPr/>
        </p:nvSpPr>
        <p:spPr>
          <a:xfrm>
            <a:off x="4914900" y="6257240"/>
            <a:ext cx="647700" cy="369332"/>
          </a:xfrm>
          <a:prstGeom prst="rect">
            <a:avLst/>
          </a:prstGeom>
          <a:noFill/>
        </p:spPr>
        <p:txBody>
          <a:bodyPr wrap="square" rtlCol="0">
            <a:spAutoFit/>
          </a:bodyPr>
          <a:lstStyle/>
          <a:p>
            <a:r>
              <a:rPr lang="en-US" dirty="0">
                <a:solidFill>
                  <a:srgbClr val="847691"/>
                </a:solidFill>
              </a:rPr>
              <a:t>58</a:t>
            </a:r>
          </a:p>
        </p:txBody>
      </p:sp>
      <p:sp>
        <p:nvSpPr>
          <p:cNvPr id="29" name="TextBox 28">
            <a:extLst>
              <a:ext uri="{FF2B5EF4-FFF2-40B4-BE49-F238E27FC236}">
                <a16:creationId xmlns:a16="http://schemas.microsoft.com/office/drawing/2014/main" id="{A342017C-3A1E-D326-5B24-1A34351124EB}"/>
              </a:ext>
            </a:extLst>
          </p:cNvPr>
          <p:cNvSpPr txBox="1"/>
          <p:nvPr/>
        </p:nvSpPr>
        <p:spPr>
          <a:xfrm>
            <a:off x="5862451" y="6257240"/>
            <a:ext cx="647700" cy="369332"/>
          </a:xfrm>
          <a:prstGeom prst="rect">
            <a:avLst/>
          </a:prstGeom>
          <a:noFill/>
        </p:spPr>
        <p:txBody>
          <a:bodyPr wrap="square" rtlCol="0">
            <a:spAutoFit/>
          </a:bodyPr>
          <a:lstStyle/>
          <a:p>
            <a:r>
              <a:rPr lang="en-US" dirty="0">
                <a:solidFill>
                  <a:srgbClr val="C577B2"/>
                </a:solidFill>
              </a:rPr>
              <a:t>38</a:t>
            </a:r>
          </a:p>
        </p:txBody>
      </p:sp>
      <p:sp>
        <p:nvSpPr>
          <p:cNvPr id="30" name="TextBox 29">
            <a:extLst>
              <a:ext uri="{FF2B5EF4-FFF2-40B4-BE49-F238E27FC236}">
                <a16:creationId xmlns:a16="http://schemas.microsoft.com/office/drawing/2014/main" id="{298623AA-333F-4EB2-C786-85B1CAA848F3}"/>
              </a:ext>
            </a:extLst>
          </p:cNvPr>
          <p:cNvSpPr txBox="1"/>
          <p:nvPr/>
        </p:nvSpPr>
        <p:spPr>
          <a:xfrm>
            <a:off x="6810002" y="6257240"/>
            <a:ext cx="647700" cy="369332"/>
          </a:xfrm>
          <a:prstGeom prst="rect">
            <a:avLst/>
          </a:prstGeom>
          <a:noFill/>
        </p:spPr>
        <p:txBody>
          <a:bodyPr wrap="square" rtlCol="0">
            <a:spAutoFit/>
          </a:bodyPr>
          <a:lstStyle/>
          <a:p>
            <a:r>
              <a:rPr lang="en-US" dirty="0">
                <a:solidFill>
                  <a:srgbClr val="C00000"/>
                </a:solidFill>
              </a:rPr>
              <a:t>94</a:t>
            </a:r>
          </a:p>
        </p:txBody>
      </p:sp>
      <p:sp>
        <p:nvSpPr>
          <p:cNvPr id="31" name="TextBox 30">
            <a:extLst>
              <a:ext uri="{FF2B5EF4-FFF2-40B4-BE49-F238E27FC236}">
                <a16:creationId xmlns:a16="http://schemas.microsoft.com/office/drawing/2014/main" id="{0E510B2C-B02D-193B-F5EE-E3363F18FF68}"/>
              </a:ext>
            </a:extLst>
          </p:cNvPr>
          <p:cNvSpPr txBox="1"/>
          <p:nvPr/>
        </p:nvSpPr>
        <p:spPr>
          <a:xfrm>
            <a:off x="9780075" y="6211332"/>
            <a:ext cx="647700" cy="369332"/>
          </a:xfrm>
          <a:prstGeom prst="rect">
            <a:avLst/>
          </a:prstGeom>
          <a:noFill/>
        </p:spPr>
        <p:txBody>
          <a:bodyPr wrap="square" rtlCol="0">
            <a:spAutoFit/>
          </a:bodyPr>
          <a:lstStyle/>
          <a:p>
            <a:r>
              <a:rPr lang="en-US" dirty="0">
                <a:solidFill>
                  <a:srgbClr val="C577B2"/>
                </a:solidFill>
              </a:rPr>
              <a:t>151</a:t>
            </a:r>
          </a:p>
        </p:txBody>
      </p:sp>
      <p:sp>
        <p:nvSpPr>
          <p:cNvPr id="32" name="TextBox 31">
            <a:extLst>
              <a:ext uri="{FF2B5EF4-FFF2-40B4-BE49-F238E27FC236}">
                <a16:creationId xmlns:a16="http://schemas.microsoft.com/office/drawing/2014/main" id="{1AC78F65-3798-89C9-95D9-CFBA3BC88AF1}"/>
              </a:ext>
            </a:extLst>
          </p:cNvPr>
          <p:cNvSpPr txBox="1"/>
          <p:nvPr/>
        </p:nvSpPr>
        <p:spPr>
          <a:xfrm>
            <a:off x="8871324" y="6203950"/>
            <a:ext cx="647700" cy="369332"/>
          </a:xfrm>
          <a:prstGeom prst="rect">
            <a:avLst/>
          </a:prstGeom>
          <a:noFill/>
        </p:spPr>
        <p:txBody>
          <a:bodyPr wrap="square" rtlCol="0">
            <a:spAutoFit/>
          </a:bodyPr>
          <a:lstStyle/>
          <a:p>
            <a:r>
              <a:rPr lang="en-US" dirty="0">
                <a:solidFill>
                  <a:srgbClr val="847691"/>
                </a:solidFill>
              </a:rPr>
              <a:t>89</a:t>
            </a:r>
          </a:p>
        </p:txBody>
      </p:sp>
      <p:sp>
        <p:nvSpPr>
          <p:cNvPr id="33" name="TextBox 32">
            <a:extLst>
              <a:ext uri="{FF2B5EF4-FFF2-40B4-BE49-F238E27FC236}">
                <a16:creationId xmlns:a16="http://schemas.microsoft.com/office/drawing/2014/main" id="{07B5DF96-7AB1-4A8F-AFA7-F937D9C14EE0}"/>
              </a:ext>
            </a:extLst>
          </p:cNvPr>
          <p:cNvSpPr txBox="1"/>
          <p:nvPr/>
        </p:nvSpPr>
        <p:spPr>
          <a:xfrm>
            <a:off x="10761477" y="6203950"/>
            <a:ext cx="647700" cy="369332"/>
          </a:xfrm>
          <a:prstGeom prst="rect">
            <a:avLst/>
          </a:prstGeom>
          <a:noFill/>
        </p:spPr>
        <p:txBody>
          <a:bodyPr wrap="square" rtlCol="0">
            <a:spAutoFit/>
          </a:bodyPr>
          <a:lstStyle/>
          <a:p>
            <a:r>
              <a:rPr lang="en-US" dirty="0">
                <a:solidFill>
                  <a:srgbClr val="C00000"/>
                </a:solidFill>
              </a:rPr>
              <a:t>179</a:t>
            </a:r>
          </a:p>
        </p:txBody>
      </p:sp>
    </p:spTree>
    <p:extLst>
      <p:ext uri="{BB962C8B-B14F-4D97-AF65-F5344CB8AC3E}">
        <p14:creationId xmlns:p14="http://schemas.microsoft.com/office/powerpoint/2010/main" val="3269273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76E02C-F17C-8957-DAF6-163806360B2F}"/>
              </a:ext>
            </a:extLst>
          </p:cNvPr>
          <p:cNvSpPr>
            <a:spLocks noGrp="1"/>
          </p:cNvSpPr>
          <p:nvPr>
            <p:ph idx="1"/>
          </p:nvPr>
        </p:nvSpPr>
        <p:spPr>
          <a:xfrm>
            <a:off x="838200" y="2259171"/>
            <a:ext cx="10515600" cy="4351338"/>
          </a:xfrm>
        </p:spPr>
        <p:txBody>
          <a:bodyPr/>
          <a:lstStyle/>
          <a:p>
            <a:r>
              <a:rPr lang="en-US" dirty="0">
                <a:latin typeface="Century Gothic" panose="020B0502020202020204" pitchFamily="34" charset="0"/>
              </a:rPr>
              <a:t>Queens listings overall appear to be made more available by hosts throughout the year</a:t>
            </a:r>
            <a:br>
              <a:rPr lang="en-US" dirty="0">
                <a:latin typeface="Century Gothic" panose="020B0502020202020204" pitchFamily="34" charset="0"/>
              </a:rPr>
            </a:br>
            <a:endParaRPr lang="en-US" dirty="0">
              <a:latin typeface="Century Gothic" panose="020B0502020202020204" pitchFamily="34" charset="0"/>
            </a:endParaRPr>
          </a:p>
          <a:p>
            <a:r>
              <a:rPr lang="en-US" dirty="0">
                <a:latin typeface="Century Gothic" panose="020B0502020202020204" pitchFamily="34" charset="0"/>
              </a:rPr>
              <a:t>Brooklyn appears to be made less available by hosts  throughout the year </a:t>
            </a:r>
          </a:p>
          <a:p>
            <a:pPr marL="0" indent="0">
              <a:buNone/>
            </a:pPr>
            <a:endParaRPr lang="en-US" dirty="0">
              <a:latin typeface="Century Gothic" panose="020B0502020202020204" pitchFamily="34" charset="0"/>
            </a:endParaRPr>
          </a:p>
          <a:p>
            <a:pPr marL="0" indent="0">
              <a:buNone/>
            </a:pPr>
            <a:r>
              <a:rPr lang="en-US" dirty="0">
                <a:latin typeface="Century Gothic" panose="020B0502020202020204" pitchFamily="34" charset="0"/>
              </a:rPr>
              <a:t> </a:t>
            </a:r>
          </a:p>
          <a:p>
            <a:pPr marL="0" indent="0">
              <a:buNone/>
            </a:pPr>
            <a:endParaRPr lang="en-US" dirty="0">
              <a:latin typeface="Century Gothic" panose="020B0502020202020204" pitchFamily="34" charset="0"/>
            </a:endParaRPr>
          </a:p>
        </p:txBody>
      </p:sp>
    </p:spTree>
    <p:extLst>
      <p:ext uri="{BB962C8B-B14F-4D97-AF65-F5344CB8AC3E}">
        <p14:creationId xmlns:p14="http://schemas.microsoft.com/office/powerpoint/2010/main" val="3330369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077C7-697D-68DB-0950-F7A7C6406B87}"/>
              </a:ext>
            </a:extLst>
          </p:cNvPr>
          <p:cNvSpPr>
            <a:spLocks noGrp="1"/>
          </p:cNvSpPr>
          <p:nvPr>
            <p:ph type="title"/>
          </p:nvPr>
        </p:nvSpPr>
        <p:spPr/>
        <p:txBody>
          <a:bodyPr>
            <a:normAutofit/>
          </a:bodyPr>
          <a:lstStyle/>
          <a:p>
            <a:r>
              <a:rPr lang="en-US" sz="4000" dirty="0">
                <a:latin typeface="Century Gothic" panose="020B0502020202020204" pitchFamily="34" charset="0"/>
              </a:rPr>
              <a:t>Do Hosts Have Multiple Listings?</a:t>
            </a:r>
          </a:p>
        </p:txBody>
      </p:sp>
      <p:sp>
        <p:nvSpPr>
          <p:cNvPr id="3" name="Content Placeholder 2">
            <a:extLst>
              <a:ext uri="{FF2B5EF4-FFF2-40B4-BE49-F238E27FC236}">
                <a16:creationId xmlns:a16="http://schemas.microsoft.com/office/drawing/2014/main" id="{342B9FC3-0976-50D2-A80A-C2A7A2EE7A1B}"/>
              </a:ext>
            </a:extLst>
          </p:cNvPr>
          <p:cNvSpPr>
            <a:spLocks noGrp="1"/>
          </p:cNvSpPr>
          <p:nvPr>
            <p:ph idx="1"/>
          </p:nvPr>
        </p:nvSpPr>
        <p:spPr/>
        <p:txBody>
          <a:bodyPr/>
          <a:lstStyle/>
          <a:p>
            <a:r>
              <a:rPr lang="en-US" dirty="0">
                <a:latin typeface="Century Gothic" panose="020B0502020202020204" pitchFamily="34" charset="0"/>
              </a:rPr>
              <a:t>In Manhattan and Queens, 25% of all room types are available for booking for a large portion of the year (80%+ of the calendar year)   </a:t>
            </a:r>
          </a:p>
          <a:p>
            <a:pPr marL="0" indent="0">
              <a:buNone/>
            </a:pPr>
            <a:endParaRPr lang="en-US" dirty="0">
              <a:latin typeface="Century Gothic" panose="020B0502020202020204" pitchFamily="34" charset="0"/>
            </a:endParaRPr>
          </a:p>
          <a:p>
            <a:r>
              <a:rPr lang="en-US" dirty="0">
                <a:latin typeface="Century Gothic" panose="020B0502020202020204" pitchFamily="34" charset="0"/>
              </a:rPr>
              <a:t>Could it be possible that some hosts </a:t>
            </a:r>
          </a:p>
          <a:p>
            <a:pPr marL="0" indent="0">
              <a:buNone/>
            </a:pPr>
            <a:r>
              <a:rPr lang="en-US" dirty="0">
                <a:latin typeface="Century Gothic" panose="020B0502020202020204" pitchFamily="34" charset="0"/>
              </a:rPr>
              <a:t>  are </a:t>
            </a:r>
            <a:r>
              <a:rPr lang="en-US" b="1" dirty="0">
                <a:latin typeface="Century Gothic" panose="020B0502020202020204" pitchFamily="34" charset="0"/>
              </a:rPr>
              <a:t>business users </a:t>
            </a:r>
            <a:r>
              <a:rPr lang="en-US" dirty="0">
                <a:latin typeface="Century Gothic" panose="020B0502020202020204" pitchFamily="34" charset="0"/>
              </a:rPr>
              <a:t>rather than casual </a:t>
            </a:r>
            <a:br>
              <a:rPr lang="en-US" dirty="0">
                <a:latin typeface="Century Gothic" panose="020B0502020202020204" pitchFamily="34" charset="0"/>
              </a:rPr>
            </a:br>
            <a:r>
              <a:rPr lang="en-US" dirty="0">
                <a:latin typeface="Century Gothic" panose="020B0502020202020204" pitchFamily="34" charset="0"/>
              </a:rPr>
              <a:t>  users</a:t>
            </a:r>
          </a:p>
        </p:txBody>
      </p:sp>
      <p:pic>
        <p:nvPicPr>
          <p:cNvPr id="5" name="Picture 4" descr="Text, whiteboard&#10;&#10;Description automatically generated">
            <a:extLst>
              <a:ext uri="{FF2B5EF4-FFF2-40B4-BE49-F238E27FC236}">
                <a16:creationId xmlns:a16="http://schemas.microsoft.com/office/drawing/2014/main" id="{F5ACF354-05A6-6C82-D2DE-ABFB0B9ED6E2}"/>
              </a:ext>
            </a:extLst>
          </p:cNvPr>
          <p:cNvPicPr>
            <a:picLocks noChangeAspect="1"/>
          </p:cNvPicPr>
          <p:nvPr/>
        </p:nvPicPr>
        <p:blipFill>
          <a:blip r:embed="rId2"/>
          <a:stretch>
            <a:fillRect/>
          </a:stretch>
        </p:blipFill>
        <p:spPr>
          <a:xfrm>
            <a:off x="7562850" y="2984500"/>
            <a:ext cx="4406900" cy="3683000"/>
          </a:xfrm>
          <a:prstGeom prst="rect">
            <a:avLst/>
          </a:prstGeom>
        </p:spPr>
      </p:pic>
    </p:spTree>
    <p:extLst>
      <p:ext uri="{BB962C8B-B14F-4D97-AF65-F5344CB8AC3E}">
        <p14:creationId xmlns:p14="http://schemas.microsoft.com/office/powerpoint/2010/main" val="1203861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histogram&#10;&#10;Description automatically generated">
            <a:extLst>
              <a:ext uri="{FF2B5EF4-FFF2-40B4-BE49-F238E27FC236}">
                <a16:creationId xmlns:a16="http://schemas.microsoft.com/office/drawing/2014/main" id="{B5FD9BCB-36CE-584D-F820-F0BAC9B31353}"/>
              </a:ext>
            </a:extLst>
          </p:cNvPr>
          <p:cNvPicPr>
            <a:picLocks noGrp="1" noChangeAspect="1"/>
          </p:cNvPicPr>
          <p:nvPr>
            <p:ph idx="1"/>
          </p:nvPr>
        </p:nvPicPr>
        <p:blipFill>
          <a:blip r:embed="rId2"/>
          <a:stretch>
            <a:fillRect/>
          </a:stretch>
        </p:blipFill>
        <p:spPr>
          <a:xfrm>
            <a:off x="876299" y="574766"/>
            <a:ext cx="10445201" cy="6153649"/>
          </a:xfrm>
        </p:spPr>
      </p:pic>
      <p:sp>
        <p:nvSpPr>
          <p:cNvPr id="12" name="TextBox 11">
            <a:extLst>
              <a:ext uri="{FF2B5EF4-FFF2-40B4-BE49-F238E27FC236}">
                <a16:creationId xmlns:a16="http://schemas.microsoft.com/office/drawing/2014/main" id="{FBF863EF-A680-B766-7A52-0699FBF3AE31}"/>
              </a:ext>
            </a:extLst>
          </p:cNvPr>
          <p:cNvSpPr txBox="1"/>
          <p:nvPr/>
        </p:nvSpPr>
        <p:spPr>
          <a:xfrm>
            <a:off x="1672046" y="3244334"/>
            <a:ext cx="744583" cy="369332"/>
          </a:xfrm>
          <a:prstGeom prst="rect">
            <a:avLst/>
          </a:prstGeom>
          <a:noFill/>
        </p:spPr>
        <p:txBody>
          <a:bodyPr wrap="square" rtlCol="0">
            <a:spAutoFit/>
          </a:bodyPr>
          <a:lstStyle/>
          <a:p>
            <a:r>
              <a:rPr lang="en-US" dirty="0"/>
              <a:t>52%</a:t>
            </a:r>
          </a:p>
        </p:txBody>
      </p:sp>
      <p:sp>
        <p:nvSpPr>
          <p:cNvPr id="13" name="TextBox 12">
            <a:extLst>
              <a:ext uri="{FF2B5EF4-FFF2-40B4-BE49-F238E27FC236}">
                <a16:creationId xmlns:a16="http://schemas.microsoft.com/office/drawing/2014/main" id="{08499CA0-CC9B-8749-947E-078AC746343B}"/>
              </a:ext>
            </a:extLst>
          </p:cNvPr>
          <p:cNvSpPr txBox="1"/>
          <p:nvPr/>
        </p:nvSpPr>
        <p:spPr>
          <a:xfrm>
            <a:off x="2560321" y="5682734"/>
            <a:ext cx="744583" cy="369332"/>
          </a:xfrm>
          <a:prstGeom prst="rect">
            <a:avLst/>
          </a:prstGeom>
          <a:noFill/>
        </p:spPr>
        <p:txBody>
          <a:bodyPr wrap="square" rtlCol="0">
            <a:spAutoFit/>
          </a:bodyPr>
          <a:lstStyle/>
          <a:p>
            <a:r>
              <a:rPr lang="en-US" dirty="0"/>
              <a:t>7%</a:t>
            </a:r>
          </a:p>
        </p:txBody>
      </p:sp>
      <p:sp>
        <p:nvSpPr>
          <p:cNvPr id="14" name="TextBox 13">
            <a:extLst>
              <a:ext uri="{FF2B5EF4-FFF2-40B4-BE49-F238E27FC236}">
                <a16:creationId xmlns:a16="http://schemas.microsoft.com/office/drawing/2014/main" id="{CFC2E172-5A0A-D678-44C8-150A55E5264F}"/>
              </a:ext>
            </a:extLst>
          </p:cNvPr>
          <p:cNvSpPr txBox="1"/>
          <p:nvPr/>
        </p:nvSpPr>
        <p:spPr>
          <a:xfrm>
            <a:off x="3483430" y="5973688"/>
            <a:ext cx="744583" cy="369332"/>
          </a:xfrm>
          <a:prstGeom prst="rect">
            <a:avLst/>
          </a:prstGeom>
          <a:noFill/>
        </p:spPr>
        <p:txBody>
          <a:bodyPr wrap="square" rtlCol="0">
            <a:spAutoFit/>
          </a:bodyPr>
          <a:lstStyle/>
          <a:p>
            <a:r>
              <a:rPr lang="en-US" dirty="0"/>
              <a:t>2%</a:t>
            </a:r>
          </a:p>
        </p:txBody>
      </p:sp>
      <p:sp>
        <p:nvSpPr>
          <p:cNvPr id="15" name="TextBox 14">
            <a:extLst>
              <a:ext uri="{FF2B5EF4-FFF2-40B4-BE49-F238E27FC236}">
                <a16:creationId xmlns:a16="http://schemas.microsoft.com/office/drawing/2014/main" id="{C060228A-3247-F92F-838E-8BFC0B04B32D}"/>
              </a:ext>
            </a:extLst>
          </p:cNvPr>
          <p:cNvSpPr txBox="1"/>
          <p:nvPr/>
        </p:nvSpPr>
        <p:spPr>
          <a:xfrm>
            <a:off x="10398391" y="5602572"/>
            <a:ext cx="744583" cy="369332"/>
          </a:xfrm>
          <a:prstGeom prst="rect">
            <a:avLst/>
          </a:prstGeom>
          <a:noFill/>
        </p:spPr>
        <p:txBody>
          <a:bodyPr wrap="square" rtlCol="0">
            <a:spAutoFit/>
          </a:bodyPr>
          <a:lstStyle/>
          <a:p>
            <a:r>
              <a:rPr lang="en-US" dirty="0"/>
              <a:t>1%</a:t>
            </a:r>
          </a:p>
        </p:txBody>
      </p:sp>
    </p:spTree>
    <p:extLst>
      <p:ext uri="{BB962C8B-B14F-4D97-AF65-F5344CB8AC3E}">
        <p14:creationId xmlns:p14="http://schemas.microsoft.com/office/powerpoint/2010/main" val="30457349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histogram&#10;&#10;Description automatically generated">
            <a:extLst>
              <a:ext uri="{FF2B5EF4-FFF2-40B4-BE49-F238E27FC236}">
                <a16:creationId xmlns:a16="http://schemas.microsoft.com/office/drawing/2014/main" id="{04390AA2-6DDD-569E-4B46-3FD9567C941A}"/>
              </a:ext>
            </a:extLst>
          </p:cNvPr>
          <p:cNvPicPr>
            <a:picLocks noGrp="1" noChangeAspect="1"/>
          </p:cNvPicPr>
          <p:nvPr>
            <p:ph idx="1"/>
          </p:nvPr>
        </p:nvPicPr>
        <p:blipFill>
          <a:blip r:embed="rId2"/>
          <a:stretch>
            <a:fillRect/>
          </a:stretch>
        </p:blipFill>
        <p:spPr>
          <a:xfrm>
            <a:off x="803628" y="496389"/>
            <a:ext cx="10256811" cy="6139841"/>
          </a:xfrm>
        </p:spPr>
      </p:pic>
      <p:sp>
        <p:nvSpPr>
          <p:cNvPr id="6" name="TextBox 5">
            <a:extLst>
              <a:ext uri="{FF2B5EF4-FFF2-40B4-BE49-F238E27FC236}">
                <a16:creationId xmlns:a16="http://schemas.microsoft.com/office/drawing/2014/main" id="{DD52DEEB-292E-0B3D-D9C8-99C53C482C95}"/>
              </a:ext>
            </a:extLst>
          </p:cNvPr>
          <p:cNvSpPr txBox="1"/>
          <p:nvPr/>
        </p:nvSpPr>
        <p:spPr>
          <a:xfrm>
            <a:off x="1672046" y="3381643"/>
            <a:ext cx="587828" cy="369332"/>
          </a:xfrm>
          <a:prstGeom prst="rect">
            <a:avLst/>
          </a:prstGeom>
          <a:noFill/>
        </p:spPr>
        <p:txBody>
          <a:bodyPr wrap="square" rtlCol="0">
            <a:spAutoFit/>
          </a:bodyPr>
          <a:lstStyle/>
          <a:p>
            <a:r>
              <a:rPr lang="en-US" dirty="0"/>
              <a:t>60%</a:t>
            </a:r>
          </a:p>
        </p:txBody>
      </p:sp>
      <p:sp>
        <p:nvSpPr>
          <p:cNvPr id="7" name="TextBox 6">
            <a:extLst>
              <a:ext uri="{FF2B5EF4-FFF2-40B4-BE49-F238E27FC236}">
                <a16:creationId xmlns:a16="http://schemas.microsoft.com/office/drawing/2014/main" id="{FE2F72F2-822B-C456-B673-D7EE935DA01C}"/>
              </a:ext>
            </a:extLst>
          </p:cNvPr>
          <p:cNvSpPr txBox="1"/>
          <p:nvPr/>
        </p:nvSpPr>
        <p:spPr>
          <a:xfrm>
            <a:off x="2569028" y="5558786"/>
            <a:ext cx="587828" cy="369332"/>
          </a:xfrm>
          <a:prstGeom prst="rect">
            <a:avLst/>
          </a:prstGeom>
          <a:noFill/>
        </p:spPr>
        <p:txBody>
          <a:bodyPr wrap="square" rtlCol="0">
            <a:spAutoFit/>
          </a:bodyPr>
          <a:lstStyle/>
          <a:p>
            <a:r>
              <a:rPr lang="en-US" dirty="0"/>
              <a:t>9%</a:t>
            </a:r>
          </a:p>
        </p:txBody>
      </p:sp>
      <p:sp>
        <p:nvSpPr>
          <p:cNvPr id="8" name="TextBox 7">
            <a:extLst>
              <a:ext uri="{FF2B5EF4-FFF2-40B4-BE49-F238E27FC236}">
                <a16:creationId xmlns:a16="http://schemas.microsoft.com/office/drawing/2014/main" id="{AD3B819C-D9F7-5CB8-7FF1-CD4D3CF02A14}"/>
              </a:ext>
            </a:extLst>
          </p:cNvPr>
          <p:cNvSpPr txBox="1"/>
          <p:nvPr/>
        </p:nvSpPr>
        <p:spPr>
          <a:xfrm>
            <a:off x="3439885" y="5782641"/>
            <a:ext cx="587828" cy="369332"/>
          </a:xfrm>
          <a:prstGeom prst="rect">
            <a:avLst/>
          </a:prstGeom>
          <a:noFill/>
        </p:spPr>
        <p:txBody>
          <a:bodyPr wrap="square" rtlCol="0">
            <a:spAutoFit/>
          </a:bodyPr>
          <a:lstStyle/>
          <a:p>
            <a:r>
              <a:rPr lang="en-US" dirty="0"/>
              <a:t>3%</a:t>
            </a:r>
          </a:p>
        </p:txBody>
      </p:sp>
      <p:sp>
        <p:nvSpPr>
          <p:cNvPr id="9" name="TextBox 8">
            <a:extLst>
              <a:ext uri="{FF2B5EF4-FFF2-40B4-BE49-F238E27FC236}">
                <a16:creationId xmlns:a16="http://schemas.microsoft.com/office/drawing/2014/main" id="{7E674563-12FD-66C6-5708-8EA57C5F74EC}"/>
              </a:ext>
            </a:extLst>
          </p:cNvPr>
          <p:cNvSpPr txBox="1"/>
          <p:nvPr/>
        </p:nvSpPr>
        <p:spPr>
          <a:xfrm>
            <a:off x="10117739" y="5392469"/>
            <a:ext cx="757644" cy="369332"/>
          </a:xfrm>
          <a:prstGeom prst="rect">
            <a:avLst/>
          </a:prstGeom>
          <a:noFill/>
        </p:spPr>
        <p:txBody>
          <a:bodyPr wrap="square" rtlCol="0">
            <a:spAutoFit/>
          </a:bodyPr>
          <a:lstStyle/>
          <a:p>
            <a:r>
              <a:rPr lang="en-US" dirty="0"/>
              <a:t>0.3%</a:t>
            </a:r>
          </a:p>
        </p:txBody>
      </p:sp>
    </p:spTree>
    <p:extLst>
      <p:ext uri="{BB962C8B-B14F-4D97-AF65-F5344CB8AC3E}">
        <p14:creationId xmlns:p14="http://schemas.microsoft.com/office/powerpoint/2010/main" val="3846291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CE4F5560-39EC-83E0-E66A-F61390B7C1D3}"/>
              </a:ext>
            </a:extLst>
          </p:cNvPr>
          <p:cNvPicPr>
            <a:picLocks noChangeAspect="1"/>
          </p:cNvPicPr>
          <p:nvPr/>
        </p:nvPicPr>
        <p:blipFill>
          <a:blip r:embed="rId2"/>
          <a:stretch>
            <a:fillRect/>
          </a:stretch>
        </p:blipFill>
        <p:spPr>
          <a:xfrm>
            <a:off x="895350" y="482600"/>
            <a:ext cx="10179050" cy="6115924"/>
          </a:xfrm>
          <a:prstGeom prst="rect">
            <a:avLst/>
          </a:prstGeom>
        </p:spPr>
      </p:pic>
      <p:sp>
        <p:nvSpPr>
          <p:cNvPr id="6" name="TextBox 5">
            <a:extLst>
              <a:ext uri="{FF2B5EF4-FFF2-40B4-BE49-F238E27FC236}">
                <a16:creationId xmlns:a16="http://schemas.microsoft.com/office/drawing/2014/main" id="{7B28E886-C72C-B853-DA79-721157F03305}"/>
              </a:ext>
            </a:extLst>
          </p:cNvPr>
          <p:cNvSpPr txBox="1"/>
          <p:nvPr/>
        </p:nvSpPr>
        <p:spPr>
          <a:xfrm>
            <a:off x="1763485" y="3171230"/>
            <a:ext cx="613955" cy="369332"/>
          </a:xfrm>
          <a:prstGeom prst="rect">
            <a:avLst/>
          </a:prstGeom>
          <a:noFill/>
        </p:spPr>
        <p:txBody>
          <a:bodyPr wrap="square" rtlCol="0">
            <a:spAutoFit/>
          </a:bodyPr>
          <a:lstStyle/>
          <a:p>
            <a:r>
              <a:rPr lang="en-US" dirty="0"/>
              <a:t>44%</a:t>
            </a:r>
          </a:p>
        </p:txBody>
      </p:sp>
      <p:sp>
        <p:nvSpPr>
          <p:cNvPr id="7" name="TextBox 6">
            <a:extLst>
              <a:ext uri="{FF2B5EF4-FFF2-40B4-BE49-F238E27FC236}">
                <a16:creationId xmlns:a16="http://schemas.microsoft.com/office/drawing/2014/main" id="{4D7CFC0A-D6CD-54F3-4E1E-F2BAA03CC14E}"/>
              </a:ext>
            </a:extLst>
          </p:cNvPr>
          <p:cNvSpPr txBox="1"/>
          <p:nvPr/>
        </p:nvSpPr>
        <p:spPr>
          <a:xfrm>
            <a:off x="2582090" y="5335310"/>
            <a:ext cx="613955" cy="369332"/>
          </a:xfrm>
          <a:prstGeom prst="rect">
            <a:avLst/>
          </a:prstGeom>
          <a:noFill/>
        </p:spPr>
        <p:txBody>
          <a:bodyPr wrap="square" rtlCol="0">
            <a:spAutoFit/>
          </a:bodyPr>
          <a:lstStyle/>
          <a:p>
            <a:r>
              <a:rPr lang="en-US" dirty="0"/>
              <a:t>10%</a:t>
            </a:r>
          </a:p>
        </p:txBody>
      </p:sp>
      <p:sp>
        <p:nvSpPr>
          <p:cNvPr id="8" name="TextBox 7">
            <a:extLst>
              <a:ext uri="{FF2B5EF4-FFF2-40B4-BE49-F238E27FC236}">
                <a16:creationId xmlns:a16="http://schemas.microsoft.com/office/drawing/2014/main" id="{0F03D886-0D5B-EAF2-DD31-28AC60923F05}"/>
              </a:ext>
            </a:extLst>
          </p:cNvPr>
          <p:cNvSpPr txBox="1"/>
          <p:nvPr/>
        </p:nvSpPr>
        <p:spPr>
          <a:xfrm>
            <a:off x="3509553" y="5665453"/>
            <a:ext cx="613955" cy="369332"/>
          </a:xfrm>
          <a:prstGeom prst="rect">
            <a:avLst/>
          </a:prstGeom>
          <a:noFill/>
        </p:spPr>
        <p:txBody>
          <a:bodyPr wrap="square" rtlCol="0">
            <a:spAutoFit/>
          </a:bodyPr>
          <a:lstStyle/>
          <a:p>
            <a:r>
              <a:rPr lang="en-US" dirty="0"/>
              <a:t>4%</a:t>
            </a:r>
          </a:p>
        </p:txBody>
      </p:sp>
      <p:sp>
        <p:nvSpPr>
          <p:cNvPr id="9" name="TextBox 8">
            <a:extLst>
              <a:ext uri="{FF2B5EF4-FFF2-40B4-BE49-F238E27FC236}">
                <a16:creationId xmlns:a16="http://schemas.microsoft.com/office/drawing/2014/main" id="{6C3B0FF8-E3EB-2444-D6FA-A54547EC2F29}"/>
              </a:ext>
            </a:extLst>
          </p:cNvPr>
          <p:cNvSpPr txBox="1"/>
          <p:nvPr/>
        </p:nvSpPr>
        <p:spPr>
          <a:xfrm>
            <a:off x="10094686" y="5409859"/>
            <a:ext cx="775063" cy="369332"/>
          </a:xfrm>
          <a:prstGeom prst="rect">
            <a:avLst/>
          </a:prstGeom>
          <a:noFill/>
        </p:spPr>
        <p:txBody>
          <a:bodyPr wrap="square" rtlCol="0">
            <a:spAutoFit/>
          </a:bodyPr>
          <a:lstStyle/>
          <a:p>
            <a:r>
              <a:rPr lang="en-US" dirty="0"/>
              <a:t>0.4%</a:t>
            </a:r>
          </a:p>
        </p:txBody>
      </p:sp>
    </p:spTree>
    <p:extLst>
      <p:ext uri="{BB962C8B-B14F-4D97-AF65-F5344CB8AC3E}">
        <p14:creationId xmlns:p14="http://schemas.microsoft.com/office/powerpoint/2010/main" val="2725078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6E63B-AC4C-AF10-DFB0-A2D71BD8FD3D}"/>
              </a:ext>
            </a:extLst>
          </p:cNvPr>
          <p:cNvSpPr>
            <a:spLocks noGrp="1"/>
          </p:cNvSpPr>
          <p:nvPr>
            <p:ph type="title"/>
          </p:nvPr>
        </p:nvSpPr>
        <p:spPr/>
        <p:txBody>
          <a:bodyPr/>
          <a:lstStyle/>
          <a:p>
            <a:r>
              <a:rPr lang="en-US" dirty="0">
                <a:latin typeface="Century Gothic" panose="020B0502020202020204" pitchFamily="34" charset="0"/>
              </a:rPr>
              <a:t>To Summarize… </a:t>
            </a:r>
          </a:p>
        </p:txBody>
      </p:sp>
      <p:sp>
        <p:nvSpPr>
          <p:cNvPr id="3" name="Content Placeholder 2">
            <a:extLst>
              <a:ext uri="{FF2B5EF4-FFF2-40B4-BE49-F238E27FC236}">
                <a16:creationId xmlns:a16="http://schemas.microsoft.com/office/drawing/2014/main" id="{872F9EAC-B42F-AC27-7B90-723EB384D96A}"/>
              </a:ext>
            </a:extLst>
          </p:cNvPr>
          <p:cNvSpPr>
            <a:spLocks noGrp="1"/>
          </p:cNvSpPr>
          <p:nvPr>
            <p:ph idx="1"/>
          </p:nvPr>
        </p:nvSpPr>
        <p:spPr/>
        <p:txBody>
          <a:bodyPr/>
          <a:lstStyle/>
          <a:p>
            <a:r>
              <a:rPr lang="en-US" dirty="0">
                <a:latin typeface="Century Gothic" panose="020B0502020202020204" pitchFamily="34" charset="0"/>
              </a:rPr>
              <a:t>Most Airbnb listings in NYC are entire home/apartment listings </a:t>
            </a:r>
          </a:p>
          <a:p>
            <a:r>
              <a:rPr lang="en-US" dirty="0">
                <a:latin typeface="Century Gothic" panose="020B0502020202020204" pitchFamily="34" charset="0"/>
              </a:rPr>
              <a:t>Prices have a broad range across the three different room, but have the largest range in entire home/apartment listings </a:t>
            </a:r>
          </a:p>
          <a:p>
            <a:r>
              <a:rPr lang="en-US" dirty="0">
                <a:latin typeface="Century Gothic" panose="020B0502020202020204" pitchFamily="34" charset="0"/>
              </a:rPr>
              <a:t>Price is mostly driven by number of bedrooms and guest accommodations </a:t>
            </a:r>
          </a:p>
          <a:p>
            <a:r>
              <a:rPr lang="en-US" dirty="0">
                <a:latin typeface="Century Gothic" panose="020B0502020202020204" pitchFamily="34" charset="0"/>
              </a:rPr>
              <a:t>Majority of hosts in NYC have one Airbnb listing </a:t>
            </a:r>
          </a:p>
          <a:p>
            <a:endParaRPr lang="en-US" dirty="0">
              <a:latin typeface="Century Gothic" panose="020B0502020202020204" pitchFamily="34" charset="0"/>
            </a:endParaRPr>
          </a:p>
          <a:p>
            <a:endParaRPr lang="en-US" dirty="0">
              <a:latin typeface="Century Gothic" panose="020B0502020202020204" pitchFamily="34" charset="0"/>
            </a:endParaRPr>
          </a:p>
        </p:txBody>
      </p:sp>
    </p:spTree>
    <p:extLst>
      <p:ext uri="{BB962C8B-B14F-4D97-AF65-F5344CB8AC3E}">
        <p14:creationId xmlns:p14="http://schemas.microsoft.com/office/powerpoint/2010/main" val="3554687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D0BB0E-08C1-739E-8539-9BC124D341DF}"/>
              </a:ext>
            </a:extLst>
          </p:cNvPr>
          <p:cNvSpPr>
            <a:spLocks noGrp="1"/>
          </p:cNvSpPr>
          <p:nvPr>
            <p:ph type="title"/>
          </p:nvPr>
        </p:nvSpPr>
        <p:spPr/>
        <p:txBody>
          <a:bodyPr/>
          <a:lstStyle/>
          <a:p>
            <a:r>
              <a:rPr lang="en-US" dirty="0">
                <a:latin typeface="Century Gothic" panose="020B0502020202020204" pitchFamily="34" charset="0"/>
              </a:rPr>
              <a:t>Areas of Further Analysis </a:t>
            </a:r>
          </a:p>
        </p:txBody>
      </p:sp>
      <p:sp>
        <p:nvSpPr>
          <p:cNvPr id="3" name="Content Placeholder 2">
            <a:extLst>
              <a:ext uri="{FF2B5EF4-FFF2-40B4-BE49-F238E27FC236}">
                <a16:creationId xmlns:a16="http://schemas.microsoft.com/office/drawing/2014/main" id="{23A7EB22-3AB8-70E8-9B4A-1167E4E42D2A}"/>
              </a:ext>
            </a:extLst>
          </p:cNvPr>
          <p:cNvSpPr>
            <a:spLocks noGrp="1"/>
          </p:cNvSpPr>
          <p:nvPr>
            <p:ph idx="1"/>
          </p:nvPr>
        </p:nvSpPr>
        <p:spPr>
          <a:xfrm>
            <a:off x="838200" y="1444488"/>
            <a:ext cx="10515600" cy="4732476"/>
          </a:xfrm>
        </p:spPr>
        <p:txBody>
          <a:bodyPr/>
          <a:lstStyle/>
          <a:p>
            <a:r>
              <a:rPr lang="en-US" dirty="0">
                <a:latin typeface="Century Gothic" panose="020B0502020202020204" pitchFamily="34" charset="0"/>
              </a:rPr>
              <a:t>Limited data; occupancy rate and length of stays data were not available in the dataset  </a:t>
            </a:r>
          </a:p>
          <a:p>
            <a:r>
              <a:rPr lang="en-US" dirty="0">
                <a:latin typeface="Century Gothic" panose="020B0502020202020204" pitchFamily="34" charset="0"/>
              </a:rPr>
              <a:t>Further price analysis using reviews data </a:t>
            </a:r>
          </a:p>
          <a:p>
            <a:r>
              <a:rPr lang="en-US" dirty="0">
                <a:latin typeface="Century Gothic" panose="020B0502020202020204" pitchFamily="34" charset="0"/>
              </a:rPr>
              <a:t>Time series analysis of listing growth in each borough over the years, and how the proportion of listing types (room types) may have changed over time</a:t>
            </a:r>
          </a:p>
          <a:p>
            <a:r>
              <a:rPr lang="en-US" dirty="0">
                <a:latin typeface="Century Gothic" panose="020B0502020202020204" pitchFamily="34" charset="0"/>
              </a:rPr>
              <a:t>With more complete data, it would be interesting to compare Airbnb listing growth data over time with rental price changes over time to see if the Airbnb growth spurts have affected the long term rental market </a:t>
            </a:r>
          </a:p>
        </p:txBody>
      </p:sp>
    </p:spTree>
    <p:extLst>
      <p:ext uri="{BB962C8B-B14F-4D97-AF65-F5344CB8AC3E}">
        <p14:creationId xmlns:p14="http://schemas.microsoft.com/office/powerpoint/2010/main" val="12922365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FB084-5A1B-6350-0D7F-347620927529}"/>
              </a:ext>
            </a:extLst>
          </p:cNvPr>
          <p:cNvSpPr>
            <a:spLocks noGrp="1"/>
          </p:cNvSpPr>
          <p:nvPr>
            <p:ph type="title"/>
          </p:nvPr>
        </p:nvSpPr>
        <p:spPr>
          <a:xfrm>
            <a:off x="964325" y="835707"/>
            <a:ext cx="6140669" cy="1107229"/>
          </a:xfrm>
        </p:spPr>
        <p:txBody>
          <a:bodyPr>
            <a:normAutofit/>
          </a:bodyPr>
          <a:lstStyle/>
          <a:p>
            <a:r>
              <a:rPr lang="en-US" dirty="0">
                <a:latin typeface="Century Gothic" panose="020B0502020202020204" pitchFamily="34" charset="0"/>
              </a:rPr>
              <a:t>What is Airbnb?</a:t>
            </a:r>
          </a:p>
        </p:txBody>
      </p:sp>
      <p:sp>
        <p:nvSpPr>
          <p:cNvPr id="10" name="TextBox 9">
            <a:extLst>
              <a:ext uri="{FF2B5EF4-FFF2-40B4-BE49-F238E27FC236}">
                <a16:creationId xmlns:a16="http://schemas.microsoft.com/office/drawing/2014/main" id="{5497B6A2-C143-A17F-2E5E-E15E53E5C8BC}"/>
              </a:ext>
            </a:extLst>
          </p:cNvPr>
          <p:cNvSpPr txBox="1"/>
          <p:nvPr/>
        </p:nvSpPr>
        <p:spPr>
          <a:xfrm>
            <a:off x="725223" y="2229174"/>
            <a:ext cx="9949070" cy="4247317"/>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tx1">
                    <a:lumMod val="65000"/>
                    <a:lumOff val="35000"/>
                  </a:schemeClr>
                </a:solidFill>
                <a:latin typeface="Century Gothic" panose="020B0502020202020204" pitchFamily="34" charset="0"/>
              </a:rPr>
              <a:t>Online, open marketplace for people to rent out their homes to travelers/folks looking for a short term stay</a:t>
            </a:r>
          </a:p>
          <a:p>
            <a:pPr marL="285750" indent="-285750">
              <a:buFont typeface="Arial" panose="020B0604020202020204" pitchFamily="34" charset="0"/>
              <a:buChar char="•"/>
            </a:pPr>
            <a:endParaRPr lang="en-US" dirty="0">
              <a:solidFill>
                <a:schemeClr val="tx1">
                  <a:lumMod val="65000"/>
                  <a:lumOff val="35000"/>
                </a:schemeClr>
              </a:solidFill>
              <a:latin typeface="Century Gothic" panose="020B0502020202020204" pitchFamily="34" charset="0"/>
            </a:endParaRPr>
          </a:p>
          <a:p>
            <a:pPr marL="285750" indent="-285750">
              <a:buFont typeface="Arial" panose="020B0604020202020204" pitchFamily="34" charset="0"/>
              <a:buChar char="•"/>
            </a:pPr>
            <a:r>
              <a:rPr lang="en-US" dirty="0">
                <a:solidFill>
                  <a:schemeClr val="tx1">
                    <a:lumMod val="65000"/>
                    <a:lumOff val="35000"/>
                  </a:schemeClr>
                </a:solidFill>
                <a:latin typeface="Century Gothic" panose="020B0502020202020204" pitchFamily="34" charset="0"/>
              </a:rPr>
              <a:t>Exponential growth since its inception in 2007</a:t>
            </a:r>
            <a:br>
              <a:rPr lang="en-US" dirty="0">
                <a:solidFill>
                  <a:schemeClr val="tx1">
                    <a:lumMod val="65000"/>
                    <a:lumOff val="35000"/>
                  </a:schemeClr>
                </a:solidFill>
                <a:latin typeface="Century Gothic" panose="020B0502020202020204" pitchFamily="34" charset="0"/>
              </a:rPr>
            </a:br>
            <a:endParaRPr lang="en-US" dirty="0">
              <a:solidFill>
                <a:schemeClr val="tx1">
                  <a:lumMod val="65000"/>
                  <a:lumOff val="35000"/>
                </a:schemeClr>
              </a:solidFill>
              <a:latin typeface="Century Gothic" panose="020B0502020202020204" pitchFamily="34" charset="0"/>
            </a:endParaRPr>
          </a:p>
          <a:p>
            <a:pPr marL="285750" indent="-285750">
              <a:buFont typeface="Arial" panose="020B0604020202020204" pitchFamily="34" charset="0"/>
              <a:buChar char="•"/>
            </a:pPr>
            <a:r>
              <a:rPr lang="en-US" dirty="0">
                <a:solidFill>
                  <a:schemeClr val="tx1">
                    <a:lumMod val="65000"/>
                    <a:lumOff val="35000"/>
                  </a:schemeClr>
                </a:solidFill>
                <a:latin typeface="Century Gothic" panose="020B0502020202020204" pitchFamily="34" charset="0"/>
              </a:rPr>
              <a:t>As of 2022: </a:t>
            </a:r>
          </a:p>
          <a:p>
            <a:pPr marL="742950" lvl="1" indent="-285750">
              <a:buFont typeface="Arial" panose="020B0604020202020204" pitchFamily="34" charset="0"/>
              <a:buChar char="•"/>
            </a:pPr>
            <a:r>
              <a:rPr lang="en-US" dirty="0">
                <a:solidFill>
                  <a:schemeClr val="tx1">
                    <a:lumMod val="65000"/>
                    <a:lumOff val="35000"/>
                  </a:schemeClr>
                </a:solidFill>
                <a:latin typeface="Century Gothic" panose="020B0502020202020204" pitchFamily="34" charset="0"/>
              </a:rPr>
              <a:t>Over 150 million users </a:t>
            </a:r>
          </a:p>
          <a:p>
            <a:pPr marL="742950" lvl="1" indent="-285750">
              <a:buFont typeface="Arial" panose="020B0604020202020204" pitchFamily="34" charset="0"/>
              <a:buChar char="•"/>
            </a:pPr>
            <a:r>
              <a:rPr lang="en-US" dirty="0">
                <a:solidFill>
                  <a:schemeClr val="tx1">
                    <a:lumMod val="65000"/>
                    <a:lumOff val="35000"/>
                  </a:schemeClr>
                </a:solidFill>
                <a:latin typeface="Century Gothic" panose="020B0502020202020204" pitchFamily="34" charset="0"/>
              </a:rPr>
              <a:t>500 million guests hosted per year</a:t>
            </a:r>
          </a:p>
          <a:p>
            <a:pPr marL="742950" lvl="1" indent="-285750">
              <a:buFont typeface="Arial" panose="020B0604020202020204" pitchFamily="34" charset="0"/>
              <a:buChar char="•"/>
            </a:pPr>
            <a:r>
              <a:rPr lang="en-US" dirty="0">
                <a:solidFill>
                  <a:schemeClr val="tx1">
                    <a:lumMod val="65000"/>
                    <a:lumOff val="35000"/>
                  </a:schemeClr>
                </a:solidFill>
                <a:latin typeface="Century Gothic" panose="020B0502020202020204" pitchFamily="34" charset="0"/>
              </a:rPr>
              <a:t>Approximately 5.6 million active listings worldwide </a:t>
            </a:r>
          </a:p>
          <a:p>
            <a:pPr lvl="1"/>
            <a:endParaRPr lang="en-US" dirty="0">
              <a:solidFill>
                <a:schemeClr val="tx1">
                  <a:lumMod val="65000"/>
                  <a:lumOff val="35000"/>
                </a:schemeClr>
              </a:solidFill>
              <a:latin typeface="Century Gothic" panose="020B0502020202020204" pitchFamily="34" charset="0"/>
            </a:endParaRPr>
          </a:p>
          <a:p>
            <a:pPr marL="285750" indent="-285750">
              <a:buFont typeface="Arial" panose="020B0604020202020204" pitchFamily="34" charset="0"/>
              <a:buChar char="•"/>
            </a:pPr>
            <a:r>
              <a:rPr lang="en-US" dirty="0">
                <a:solidFill>
                  <a:schemeClr val="tx1">
                    <a:lumMod val="65000"/>
                    <a:lumOff val="35000"/>
                  </a:schemeClr>
                </a:solidFill>
                <a:latin typeface="Century Gothic" panose="020B0502020202020204" pitchFamily="34" charset="0"/>
              </a:rPr>
              <a:t>60% of its users are millennials </a:t>
            </a:r>
          </a:p>
          <a:p>
            <a:endParaRPr lang="en-US" dirty="0">
              <a:solidFill>
                <a:schemeClr val="tx1">
                  <a:lumMod val="65000"/>
                  <a:lumOff val="35000"/>
                </a:schemeClr>
              </a:solidFill>
              <a:latin typeface="Century Gothic" panose="020B0502020202020204" pitchFamily="34" charset="0"/>
            </a:endParaRPr>
          </a:p>
          <a:p>
            <a:pPr marL="285750" indent="-285750">
              <a:buFont typeface="Arial" panose="020B0604020202020204" pitchFamily="34" charset="0"/>
              <a:buChar char="•"/>
            </a:pPr>
            <a:r>
              <a:rPr lang="en-US" dirty="0">
                <a:solidFill>
                  <a:schemeClr val="tx1">
                    <a:lumMod val="65000"/>
                    <a:lumOff val="35000"/>
                  </a:schemeClr>
                </a:solidFill>
                <a:latin typeface="Century Gothic" panose="020B0502020202020204" pitchFamily="34" charset="0"/>
              </a:rPr>
              <a:t>The US is Airbnb’s most profitable market, valued at $33.8 billion in 2018</a:t>
            </a:r>
            <a:br>
              <a:rPr lang="en-US" dirty="0">
                <a:solidFill>
                  <a:schemeClr val="tx1">
                    <a:lumMod val="65000"/>
                    <a:lumOff val="35000"/>
                  </a:schemeClr>
                </a:solidFill>
                <a:latin typeface="Century Gothic" panose="020B0502020202020204" pitchFamily="34" charset="0"/>
              </a:rPr>
            </a:br>
            <a:endParaRPr lang="en-US" dirty="0">
              <a:solidFill>
                <a:schemeClr val="tx1">
                  <a:lumMod val="65000"/>
                  <a:lumOff val="35000"/>
                </a:schemeClr>
              </a:solidFill>
              <a:latin typeface="Century Gothic" panose="020B0502020202020204" pitchFamily="34" charset="0"/>
            </a:endParaRPr>
          </a:p>
          <a:p>
            <a:endParaRPr lang="en-US" dirty="0">
              <a:solidFill>
                <a:schemeClr val="tx1">
                  <a:lumMod val="65000"/>
                  <a:lumOff val="35000"/>
                </a:schemeClr>
              </a:solidFill>
              <a:latin typeface="Century Gothic" panose="020B0502020202020204" pitchFamily="34" charset="0"/>
            </a:endParaRPr>
          </a:p>
        </p:txBody>
      </p:sp>
      <p:pic>
        <p:nvPicPr>
          <p:cNvPr id="20" name="Picture 19" descr="Shape, logo, arrow&#10;&#10;Description automatically generated">
            <a:extLst>
              <a:ext uri="{FF2B5EF4-FFF2-40B4-BE49-F238E27FC236}">
                <a16:creationId xmlns:a16="http://schemas.microsoft.com/office/drawing/2014/main" id="{E6CFBAC7-BEAB-073C-BEB2-539FDABCD64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Effect>
                      <a14:saturation sat="200000"/>
                    </a14:imgEffect>
                  </a14:imgLayer>
                </a14:imgProps>
              </a:ext>
            </a:extLst>
          </a:blip>
          <a:stretch>
            <a:fillRect/>
          </a:stretch>
        </p:blipFill>
        <p:spPr>
          <a:xfrm>
            <a:off x="9576325" y="4352832"/>
            <a:ext cx="1890452" cy="1598163"/>
          </a:xfrm>
          <a:prstGeom prst="rect">
            <a:avLst/>
          </a:prstGeom>
        </p:spPr>
      </p:pic>
    </p:spTree>
    <p:extLst>
      <p:ext uri="{BB962C8B-B14F-4D97-AF65-F5344CB8AC3E}">
        <p14:creationId xmlns:p14="http://schemas.microsoft.com/office/powerpoint/2010/main" val="4168927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0B017-33A6-B26C-B12C-D405D5626F55}"/>
              </a:ext>
            </a:extLst>
          </p:cNvPr>
          <p:cNvSpPr>
            <a:spLocks noGrp="1"/>
          </p:cNvSpPr>
          <p:nvPr>
            <p:ph type="title"/>
          </p:nvPr>
        </p:nvSpPr>
        <p:spPr/>
        <p:txBody>
          <a:bodyPr/>
          <a:lstStyle/>
          <a:p>
            <a:r>
              <a:rPr lang="en-US" dirty="0">
                <a:latin typeface="Century Gothic" panose="020B0502020202020204" pitchFamily="34" charset="0"/>
              </a:rPr>
              <a:t>Sources</a:t>
            </a:r>
          </a:p>
        </p:txBody>
      </p:sp>
      <p:sp>
        <p:nvSpPr>
          <p:cNvPr id="3" name="Content Placeholder 2">
            <a:extLst>
              <a:ext uri="{FF2B5EF4-FFF2-40B4-BE49-F238E27FC236}">
                <a16:creationId xmlns:a16="http://schemas.microsoft.com/office/drawing/2014/main" id="{B02CB20D-0A40-271E-17C7-75F0653E4755}"/>
              </a:ext>
            </a:extLst>
          </p:cNvPr>
          <p:cNvSpPr>
            <a:spLocks noGrp="1"/>
          </p:cNvSpPr>
          <p:nvPr>
            <p:ph idx="1"/>
          </p:nvPr>
        </p:nvSpPr>
        <p:spPr/>
        <p:txBody>
          <a:bodyPr/>
          <a:lstStyle/>
          <a:p>
            <a:r>
              <a:rPr lang="en-US" dirty="0"/>
              <a:t>https://</a:t>
            </a:r>
            <a:r>
              <a:rPr lang="en-US" dirty="0" err="1"/>
              <a:t>www.statista.com</a:t>
            </a:r>
            <a:r>
              <a:rPr lang="en-US" dirty="0"/>
              <a:t>/chart/18963/most-popular-us-cities-for-</a:t>
            </a:r>
            <a:r>
              <a:rPr lang="en-US" dirty="0" err="1"/>
              <a:t>airbnb</a:t>
            </a:r>
            <a:r>
              <a:rPr lang="en-US" dirty="0"/>
              <a:t>-</a:t>
            </a:r>
            <a:r>
              <a:rPr lang="en-US" dirty="0" err="1"/>
              <a:t>homeaway</a:t>
            </a:r>
            <a:r>
              <a:rPr lang="en-US" dirty="0"/>
              <a:t>/</a:t>
            </a:r>
          </a:p>
          <a:p>
            <a:r>
              <a:rPr lang="en-US" dirty="0"/>
              <a:t>https://</a:t>
            </a:r>
            <a:r>
              <a:rPr lang="en-US" dirty="0" err="1"/>
              <a:t>www.stratosjets.com</a:t>
            </a:r>
            <a:r>
              <a:rPr lang="en-US" dirty="0"/>
              <a:t>/blog/</a:t>
            </a:r>
            <a:r>
              <a:rPr lang="en-US" dirty="0" err="1"/>
              <a:t>airbnb</a:t>
            </a:r>
            <a:r>
              <a:rPr lang="en-US" dirty="0"/>
              <a:t>-statistics/</a:t>
            </a:r>
          </a:p>
          <a:p>
            <a:r>
              <a:rPr lang="en-US" dirty="0"/>
              <a:t>https://</a:t>
            </a:r>
            <a:r>
              <a:rPr lang="en-US" dirty="0" err="1"/>
              <a:t>www.thezebra.com</a:t>
            </a:r>
            <a:r>
              <a:rPr lang="en-US" dirty="0"/>
              <a:t>/resources/home/</a:t>
            </a:r>
            <a:r>
              <a:rPr lang="en-US" dirty="0" err="1"/>
              <a:t>airbnb</a:t>
            </a:r>
            <a:r>
              <a:rPr lang="en-US" dirty="0"/>
              <a:t>-statistics/#infographic</a:t>
            </a:r>
          </a:p>
          <a:p>
            <a:r>
              <a:rPr lang="en-US" dirty="0">
                <a:hlinkClick r:id="rId2"/>
              </a:rPr>
              <a:t>https://medium.com/@alltherooms/10-interesting-airbnb-statistics-6872082ba52e</a:t>
            </a:r>
            <a:endParaRPr lang="en-US" dirty="0"/>
          </a:p>
          <a:p>
            <a:r>
              <a:rPr lang="en-US" dirty="0"/>
              <a:t>2021 NYC Airbnb Listings Data: </a:t>
            </a:r>
            <a:r>
              <a:rPr lang="en-US" dirty="0">
                <a:hlinkClick r:id="rId3"/>
              </a:rPr>
              <a:t>http://insideairbnb.com/</a:t>
            </a:r>
            <a:endParaRPr lang="en-US" dirty="0"/>
          </a:p>
          <a:p>
            <a:endParaRPr lang="en-US" dirty="0"/>
          </a:p>
          <a:p>
            <a:endParaRPr lang="en-US" dirty="0"/>
          </a:p>
        </p:txBody>
      </p:sp>
    </p:spTree>
    <p:extLst>
      <p:ext uri="{BB962C8B-B14F-4D97-AF65-F5344CB8AC3E}">
        <p14:creationId xmlns:p14="http://schemas.microsoft.com/office/powerpoint/2010/main" val="2548048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text, outdoor, building, several&#10;&#10;Description automatically generated">
            <a:extLst>
              <a:ext uri="{FF2B5EF4-FFF2-40B4-BE49-F238E27FC236}">
                <a16:creationId xmlns:a16="http://schemas.microsoft.com/office/drawing/2014/main" id="{863BE714-E6CA-66D3-9239-8FFA8501EFE3}"/>
              </a:ext>
            </a:extLst>
          </p:cNvPr>
          <p:cNvPicPr>
            <a:picLocks noGrp="1" noChangeAspect="1"/>
          </p:cNvPicPr>
          <p:nvPr>
            <p:ph idx="1"/>
          </p:nvPr>
        </p:nvPicPr>
        <p:blipFill>
          <a:blip r:embed="rId2"/>
          <a:stretch>
            <a:fillRect/>
          </a:stretch>
        </p:blipFill>
        <p:spPr>
          <a:xfrm>
            <a:off x="324091" y="157856"/>
            <a:ext cx="11515115" cy="6323966"/>
          </a:xfrm>
        </p:spPr>
      </p:pic>
      <p:sp>
        <p:nvSpPr>
          <p:cNvPr id="6" name="TextBox 5">
            <a:extLst>
              <a:ext uri="{FF2B5EF4-FFF2-40B4-BE49-F238E27FC236}">
                <a16:creationId xmlns:a16="http://schemas.microsoft.com/office/drawing/2014/main" id="{194F11FD-600B-6486-9F3A-618C9150A9C6}"/>
              </a:ext>
            </a:extLst>
          </p:cNvPr>
          <p:cNvSpPr txBox="1"/>
          <p:nvPr/>
        </p:nvSpPr>
        <p:spPr>
          <a:xfrm>
            <a:off x="5051501" y="6481822"/>
            <a:ext cx="2430684" cy="261610"/>
          </a:xfrm>
          <a:prstGeom prst="rect">
            <a:avLst/>
          </a:prstGeom>
          <a:noFill/>
        </p:spPr>
        <p:txBody>
          <a:bodyPr wrap="square" rtlCol="0">
            <a:spAutoFit/>
          </a:bodyPr>
          <a:lstStyle/>
          <a:p>
            <a:r>
              <a:rPr lang="en-US" sz="1100" dirty="0">
                <a:solidFill>
                  <a:schemeClr val="tx1">
                    <a:lumMod val="65000"/>
                    <a:lumOff val="35000"/>
                  </a:schemeClr>
                </a:solidFill>
                <a:latin typeface="Century Gothic" panose="020B0502020202020204" pitchFamily="34" charset="0"/>
              </a:rPr>
              <a:t>Image Source: Beautiful AI </a:t>
            </a:r>
          </a:p>
        </p:txBody>
      </p:sp>
    </p:spTree>
    <p:extLst>
      <p:ext uri="{BB962C8B-B14F-4D97-AF65-F5344CB8AC3E}">
        <p14:creationId xmlns:p14="http://schemas.microsoft.com/office/powerpoint/2010/main" val="36443152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C0C1F-6A94-05BB-265F-DECDEC37ECE7}"/>
              </a:ext>
            </a:extLst>
          </p:cNvPr>
          <p:cNvSpPr>
            <a:spLocks noGrp="1"/>
          </p:cNvSpPr>
          <p:nvPr>
            <p:ph type="title"/>
          </p:nvPr>
        </p:nvSpPr>
        <p:spPr/>
        <p:txBody>
          <a:bodyPr/>
          <a:lstStyle/>
          <a:p>
            <a:r>
              <a:rPr lang="en-US" dirty="0">
                <a:latin typeface="Century Gothic" panose="020B0502020202020204" pitchFamily="34" charset="0"/>
              </a:rPr>
              <a:t>Why Airbnb? </a:t>
            </a:r>
          </a:p>
        </p:txBody>
      </p:sp>
      <p:sp>
        <p:nvSpPr>
          <p:cNvPr id="3" name="Content Placeholder 2">
            <a:extLst>
              <a:ext uri="{FF2B5EF4-FFF2-40B4-BE49-F238E27FC236}">
                <a16:creationId xmlns:a16="http://schemas.microsoft.com/office/drawing/2014/main" id="{4A59ADAA-545E-C942-F76B-83C4DA210E22}"/>
              </a:ext>
            </a:extLst>
          </p:cNvPr>
          <p:cNvSpPr>
            <a:spLocks noGrp="1"/>
          </p:cNvSpPr>
          <p:nvPr>
            <p:ph idx="1"/>
          </p:nvPr>
        </p:nvSpPr>
        <p:spPr>
          <a:xfrm>
            <a:off x="838200" y="1690688"/>
            <a:ext cx="10515600" cy="1943763"/>
          </a:xfrm>
        </p:spPr>
        <p:txBody>
          <a:bodyPr/>
          <a:lstStyle/>
          <a:p>
            <a:r>
              <a:rPr lang="en-US" dirty="0">
                <a:solidFill>
                  <a:schemeClr val="tx1">
                    <a:lumMod val="65000"/>
                    <a:lumOff val="35000"/>
                  </a:schemeClr>
                </a:solidFill>
                <a:latin typeface="Century Gothic" panose="020B0502020202020204" pitchFamily="34" charset="0"/>
              </a:rPr>
              <a:t>Personal curiosity</a:t>
            </a:r>
          </a:p>
          <a:p>
            <a:r>
              <a:rPr lang="en-US" dirty="0">
                <a:solidFill>
                  <a:schemeClr val="tx1">
                    <a:lumMod val="65000"/>
                    <a:lumOff val="35000"/>
                  </a:schemeClr>
                </a:solidFill>
                <a:latin typeface="Century Gothic" panose="020B0502020202020204" pitchFamily="34" charset="0"/>
              </a:rPr>
              <a:t>Data : </a:t>
            </a:r>
            <a:r>
              <a:rPr lang="en-US" dirty="0" err="1">
                <a:solidFill>
                  <a:schemeClr val="tx1">
                    <a:lumMod val="65000"/>
                    <a:lumOff val="35000"/>
                  </a:schemeClr>
                </a:solidFill>
                <a:latin typeface="Century Gothic" panose="020B0502020202020204" pitchFamily="34" charset="0"/>
              </a:rPr>
              <a:t>InsideAirbnb</a:t>
            </a:r>
            <a:r>
              <a:rPr lang="en-US" dirty="0">
                <a:solidFill>
                  <a:schemeClr val="tx1">
                    <a:lumMod val="65000"/>
                    <a:lumOff val="35000"/>
                  </a:schemeClr>
                </a:solidFill>
                <a:latin typeface="Century Gothic" panose="020B0502020202020204" pitchFamily="34" charset="0"/>
              </a:rPr>
              <a:t> 2021 Active Listings data set </a:t>
            </a:r>
          </a:p>
          <a:p>
            <a:pPr marL="0" indent="0">
              <a:buNone/>
            </a:pPr>
            <a:endParaRPr lang="en-US" dirty="0">
              <a:solidFill>
                <a:schemeClr val="tx1">
                  <a:lumMod val="65000"/>
                  <a:lumOff val="35000"/>
                </a:schemeClr>
              </a:solidFill>
              <a:latin typeface="Century Gothic" panose="020B0502020202020204" pitchFamily="34" charset="0"/>
            </a:endParaRPr>
          </a:p>
          <a:p>
            <a:endParaRPr lang="en-US" dirty="0">
              <a:solidFill>
                <a:schemeClr val="tx1">
                  <a:lumMod val="65000"/>
                  <a:lumOff val="35000"/>
                </a:schemeClr>
              </a:solidFill>
              <a:latin typeface="Century Gothic" panose="020B0502020202020204" pitchFamily="34" charset="0"/>
            </a:endParaRPr>
          </a:p>
        </p:txBody>
      </p:sp>
      <p:pic>
        <p:nvPicPr>
          <p:cNvPr id="5" name="Picture 4" descr="A picture containing sky, outdoor, city, sunset&#10;&#10;Description automatically generated">
            <a:extLst>
              <a:ext uri="{FF2B5EF4-FFF2-40B4-BE49-F238E27FC236}">
                <a16:creationId xmlns:a16="http://schemas.microsoft.com/office/drawing/2014/main" id="{72613566-DC9C-90B9-6FBC-1943F1B964FE}"/>
              </a:ext>
            </a:extLst>
          </p:cNvPr>
          <p:cNvPicPr>
            <a:picLocks noChangeAspect="1"/>
          </p:cNvPicPr>
          <p:nvPr/>
        </p:nvPicPr>
        <p:blipFill>
          <a:blip r:embed="rId2"/>
          <a:stretch>
            <a:fillRect/>
          </a:stretch>
        </p:blipFill>
        <p:spPr>
          <a:xfrm>
            <a:off x="7105406" y="3428076"/>
            <a:ext cx="2912796" cy="3063875"/>
          </a:xfrm>
          <a:prstGeom prst="rect">
            <a:avLst/>
          </a:prstGeom>
        </p:spPr>
      </p:pic>
      <p:pic>
        <p:nvPicPr>
          <p:cNvPr id="7" name="Picture 6" descr="A picture containing sky, water, outdoor&#10;&#10;Description automatically generated">
            <a:extLst>
              <a:ext uri="{FF2B5EF4-FFF2-40B4-BE49-F238E27FC236}">
                <a16:creationId xmlns:a16="http://schemas.microsoft.com/office/drawing/2014/main" id="{9B918DBC-A9D4-3554-A6B3-67F1E83957A7}"/>
              </a:ext>
            </a:extLst>
          </p:cNvPr>
          <p:cNvPicPr>
            <a:picLocks noChangeAspect="1"/>
          </p:cNvPicPr>
          <p:nvPr/>
        </p:nvPicPr>
        <p:blipFill>
          <a:blip r:embed="rId3"/>
          <a:stretch>
            <a:fillRect/>
          </a:stretch>
        </p:blipFill>
        <p:spPr>
          <a:xfrm>
            <a:off x="2122191" y="3428999"/>
            <a:ext cx="2964405" cy="3134843"/>
          </a:xfrm>
          <a:prstGeom prst="rect">
            <a:avLst/>
          </a:prstGeom>
        </p:spPr>
      </p:pic>
      <p:sp>
        <p:nvSpPr>
          <p:cNvPr id="8" name="Rectangle 7">
            <a:extLst>
              <a:ext uri="{FF2B5EF4-FFF2-40B4-BE49-F238E27FC236}">
                <a16:creationId xmlns:a16="http://schemas.microsoft.com/office/drawing/2014/main" id="{5D4A0C10-A44F-DC26-4B15-1822C08295D5}"/>
              </a:ext>
            </a:extLst>
          </p:cNvPr>
          <p:cNvSpPr/>
          <p:nvPr/>
        </p:nvSpPr>
        <p:spPr>
          <a:xfrm>
            <a:off x="5086596" y="6596390"/>
            <a:ext cx="2023311" cy="261610"/>
          </a:xfrm>
          <a:prstGeom prst="rect">
            <a:avLst/>
          </a:prstGeom>
        </p:spPr>
        <p:txBody>
          <a:bodyPr wrap="none">
            <a:spAutoFit/>
          </a:bodyPr>
          <a:lstStyle/>
          <a:p>
            <a:r>
              <a:rPr lang="en-US" sz="1100" dirty="0">
                <a:solidFill>
                  <a:schemeClr val="tx1">
                    <a:lumMod val="65000"/>
                    <a:lumOff val="35000"/>
                  </a:schemeClr>
                </a:solidFill>
                <a:latin typeface="Century Gothic" panose="020B0502020202020204" pitchFamily="34" charset="0"/>
              </a:rPr>
              <a:t>Image Source: Beautiful AI </a:t>
            </a:r>
          </a:p>
        </p:txBody>
      </p:sp>
    </p:spTree>
    <p:extLst>
      <p:ext uri="{BB962C8B-B14F-4D97-AF65-F5344CB8AC3E}">
        <p14:creationId xmlns:p14="http://schemas.microsoft.com/office/powerpoint/2010/main" val="2288745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Content Placeholder 15" descr="Chart, line chart&#10;&#10;Description automatically generated">
            <a:extLst>
              <a:ext uri="{FF2B5EF4-FFF2-40B4-BE49-F238E27FC236}">
                <a16:creationId xmlns:a16="http://schemas.microsoft.com/office/drawing/2014/main" id="{D5D02123-0DEE-B8FE-88CB-81DFF83167C6}"/>
              </a:ext>
            </a:extLst>
          </p:cNvPr>
          <p:cNvPicPr>
            <a:picLocks noGrp="1" noChangeAspect="1"/>
          </p:cNvPicPr>
          <p:nvPr>
            <p:ph idx="1"/>
          </p:nvPr>
        </p:nvPicPr>
        <p:blipFill>
          <a:blip r:embed="rId3"/>
          <a:stretch>
            <a:fillRect/>
          </a:stretch>
        </p:blipFill>
        <p:spPr>
          <a:xfrm>
            <a:off x="711952" y="735340"/>
            <a:ext cx="10296213" cy="5735404"/>
          </a:xfrm>
        </p:spPr>
      </p:pic>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AF0FD315-3B2D-A9D9-6E86-D3FADD7D64E9}"/>
                  </a:ext>
                </a:extLst>
              </p14:cNvPr>
              <p14:cNvContentPartPr/>
              <p14:nvPr/>
            </p14:nvContentPartPr>
            <p14:xfrm>
              <a:off x="6062974" y="6194150"/>
              <a:ext cx="580320" cy="51480"/>
            </p14:xfrm>
          </p:contentPart>
        </mc:Choice>
        <mc:Fallback xmlns="">
          <p:pic>
            <p:nvPicPr>
              <p:cNvPr id="10" name="Ink 9">
                <a:extLst>
                  <a:ext uri="{FF2B5EF4-FFF2-40B4-BE49-F238E27FC236}">
                    <a16:creationId xmlns:a16="http://schemas.microsoft.com/office/drawing/2014/main" id="{AF0FD315-3B2D-A9D9-6E86-D3FADD7D64E9}"/>
                  </a:ext>
                </a:extLst>
              </p:cNvPr>
              <p:cNvPicPr/>
              <p:nvPr/>
            </p:nvPicPr>
            <p:blipFill>
              <a:blip r:embed="rId5"/>
              <a:stretch>
                <a:fillRect/>
              </a:stretch>
            </p:blipFill>
            <p:spPr>
              <a:xfrm>
                <a:off x="6054334" y="6185150"/>
                <a:ext cx="597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123A5C10-541D-139F-EA37-B6CFBDE47A10}"/>
                  </a:ext>
                </a:extLst>
              </p14:cNvPr>
              <p14:cNvContentPartPr/>
              <p14:nvPr/>
            </p14:nvContentPartPr>
            <p14:xfrm>
              <a:off x="8295694" y="5798510"/>
              <a:ext cx="1517760" cy="543240"/>
            </p14:xfrm>
          </p:contentPart>
        </mc:Choice>
        <mc:Fallback xmlns="">
          <p:pic>
            <p:nvPicPr>
              <p:cNvPr id="11" name="Ink 10">
                <a:extLst>
                  <a:ext uri="{FF2B5EF4-FFF2-40B4-BE49-F238E27FC236}">
                    <a16:creationId xmlns:a16="http://schemas.microsoft.com/office/drawing/2014/main" id="{123A5C10-541D-139F-EA37-B6CFBDE47A10}"/>
                  </a:ext>
                </a:extLst>
              </p:cNvPr>
              <p:cNvPicPr/>
              <p:nvPr/>
            </p:nvPicPr>
            <p:blipFill>
              <a:blip r:embed="rId7"/>
              <a:stretch>
                <a:fillRect/>
              </a:stretch>
            </p:blipFill>
            <p:spPr>
              <a:xfrm>
                <a:off x="8287054" y="5789870"/>
                <a:ext cx="1535400" cy="560880"/>
              </a:xfrm>
              <a:prstGeom prst="rect">
                <a:avLst/>
              </a:prstGeom>
            </p:spPr>
          </p:pic>
        </mc:Fallback>
      </mc:AlternateContent>
      <p:sp>
        <p:nvSpPr>
          <p:cNvPr id="12" name="Oval 11">
            <a:extLst>
              <a:ext uri="{FF2B5EF4-FFF2-40B4-BE49-F238E27FC236}">
                <a16:creationId xmlns:a16="http://schemas.microsoft.com/office/drawing/2014/main" id="{ED013079-EE1F-6979-8E3A-17E79DB6D266}"/>
              </a:ext>
            </a:extLst>
          </p:cNvPr>
          <p:cNvSpPr/>
          <p:nvPr/>
        </p:nvSpPr>
        <p:spPr>
          <a:xfrm>
            <a:off x="6332334" y="5891898"/>
            <a:ext cx="1083319" cy="46152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8D27816-3864-4979-A1A7-1E66855A2059}"/>
              </a:ext>
            </a:extLst>
          </p:cNvPr>
          <p:cNvSpPr/>
          <p:nvPr/>
        </p:nvSpPr>
        <p:spPr>
          <a:xfrm>
            <a:off x="6900041" y="5592363"/>
            <a:ext cx="346841" cy="3185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6EA691D1-7087-0683-FCCD-A77E2E00FBAB}"/>
              </a:ext>
            </a:extLst>
          </p:cNvPr>
          <p:cNvSpPr txBox="1"/>
          <p:nvPr/>
        </p:nvSpPr>
        <p:spPr>
          <a:xfrm>
            <a:off x="5209100" y="6322685"/>
            <a:ext cx="2288068" cy="261610"/>
          </a:xfrm>
          <a:prstGeom prst="rect">
            <a:avLst/>
          </a:prstGeom>
          <a:noFill/>
        </p:spPr>
        <p:txBody>
          <a:bodyPr wrap="square" rtlCol="0">
            <a:spAutoFit/>
          </a:bodyPr>
          <a:lstStyle/>
          <a:p>
            <a:r>
              <a:rPr lang="en-US" sz="1050" dirty="0">
                <a:solidFill>
                  <a:schemeClr val="tx1">
                    <a:lumMod val="65000"/>
                    <a:lumOff val="35000"/>
                  </a:schemeClr>
                </a:solidFill>
                <a:latin typeface="Century Gothic" panose="020B0502020202020204" pitchFamily="34" charset="0"/>
              </a:rPr>
              <a:t>Data Source: </a:t>
            </a:r>
            <a:r>
              <a:rPr lang="en-US" sz="1050" dirty="0" err="1">
                <a:solidFill>
                  <a:schemeClr val="tx1">
                    <a:lumMod val="65000"/>
                    <a:lumOff val="35000"/>
                  </a:schemeClr>
                </a:solidFill>
                <a:latin typeface="Century Gothic" panose="020B0502020202020204" pitchFamily="34" charset="0"/>
              </a:rPr>
              <a:t>InsideAirbnb</a:t>
            </a:r>
            <a:endParaRPr lang="en-US" sz="1050" dirty="0">
              <a:solidFill>
                <a:schemeClr val="tx1">
                  <a:lumMod val="65000"/>
                  <a:lumOff val="35000"/>
                </a:schemeClr>
              </a:solidFill>
              <a:latin typeface="Century Gothic" panose="020B0502020202020204" pitchFamily="34" charset="0"/>
            </a:endParaRPr>
          </a:p>
        </p:txBody>
      </p:sp>
      <p:sp>
        <p:nvSpPr>
          <p:cNvPr id="19" name="TextBox 18">
            <a:extLst>
              <a:ext uri="{FF2B5EF4-FFF2-40B4-BE49-F238E27FC236}">
                <a16:creationId xmlns:a16="http://schemas.microsoft.com/office/drawing/2014/main" id="{6291EF27-291E-6E7B-E18F-5BB1C666666B}"/>
              </a:ext>
            </a:extLst>
          </p:cNvPr>
          <p:cNvSpPr txBox="1"/>
          <p:nvPr/>
        </p:nvSpPr>
        <p:spPr>
          <a:xfrm>
            <a:off x="9167121" y="3233710"/>
            <a:ext cx="1292665" cy="369332"/>
          </a:xfrm>
          <a:prstGeom prst="rect">
            <a:avLst/>
          </a:prstGeom>
          <a:noFill/>
        </p:spPr>
        <p:txBody>
          <a:bodyPr wrap="square" rtlCol="0">
            <a:spAutoFit/>
          </a:bodyPr>
          <a:lstStyle/>
          <a:p>
            <a:r>
              <a:rPr lang="en-US" sz="1600" dirty="0"/>
              <a:t>COVID-19</a:t>
            </a:r>
            <a:r>
              <a:rPr lang="en-US" dirty="0"/>
              <a:t> </a:t>
            </a:r>
          </a:p>
        </p:txBody>
      </p:sp>
      <p:sp>
        <p:nvSpPr>
          <p:cNvPr id="20" name="TextBox 19">
            <a:extLst>
              <a:ext uri="{FF2B5EF4-FFF2-40B4-BE49-F238E27FC236}">
                <a16:creationId xmlns:a16="http://schemas.microsoft.com/office/drawing/2014/main" id="{8F5F3BAC-E91F-E02C-DE1C-9127333E5CE8}"/>
              </a:ext>
            </a:extLst>
          </p:cNvPr>
          <p:cNvSpPr txBox="1"/>
          <p:nvPr/>
        </p:nvSpPr>
        <p:spPr>
          <a:xfrm>
            <a:off x="10030721" y="1569027"/>
            <a:ext cx="1292665" cy="830997"/>
          </a:xfrm>
          <a:prstGeom prst="rect">
            <a:avLst/>
          </a:prstGeom>
          <a:noFill/>
        </p:spPr>
        <p:txBody>
          <a:bodyPr wrap="square" rtlCol="0">
            <a:spAutoFit/>
          </a:bodyPr>
          <a:lstStyle/>
          <a:p>
            <a:r>
              <a:rPr lang="en-US" sz="1600" dirty="0"/>
              <a:t>2021: Host Registration Requirement </a:t>
            </a:r>
            <a:endParaRPr lang="en-US" dirty="0"/>
          </a:p>
        </p:txBody>
      </p:sp>
    </p:spTree>
    <p:extLst>
      <p:ext uri="{BB962C8B-B14F-4D97-AF65-F5344CB8AC3E}">
        <p14:creationId xmlns:p14="http://schemas.microsoft.com/office/powerpoint/2010/main" val="177611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10423-6417-B61B-844E-E8A57F4838B3}"/>
              </a:ext>
            </a:extLst>
          </p:cNvPr>
          <p:cNvSpPr>
            <a:spLocks noGrp="1"/>
          </p:cNvSpPr>
          <p:nvPr>
            <p:ph type="title"/>
          </p:nvPr>
        </p:nvSpPr>
        <p:spPr/>
        <p:txBody>
          <a:bodyPr>
            <a:normAutofit/>
          </a:bodyPr>
          <a:lstStyle/>
          <a:p>
            <a:r>
              <a:rPr lang="en-US" sz="2600" dirty="0">
                <a:latin typeface="Century Gothic" panose="020B0502020202020204" pitchFamily="34" charset="0"/>
              </a:rPr>
              <a:t>The Most Active Boroughs</a:t>
            </a:r>
            <a:endParaRPr lang="en-US" sz="2600" dirty="0"/>
          </a:p>
        </p:txBody>
      </p:sp>
      <p:pic>
        <p:nvPicPr>
          <p:cNvPr id="5" name="Content Placeholder 4">
            <a:extLst>
              <a:ext uri="{FF2B5EF4-FFF2-40B4-BE49-F238E27FC236}">
                <a16:creationId xmlns:a16="http://schemas.microsoft.com/office/drawing/2014/main" id="{DE6E751B-9218-A3F8-6C0D-6B00316412DE}"/>
              </a:ext>
            </a:extLst>
          </p:cNvPr>
          <p:cNvPicPr>
            <a:picLocks noGrp="1" noChangeAspect="1"/>
          </p:cNvPicPr>
          <p:nvPr>
            <p:ph idx="1"/>
          </p:nvPr>
        </p:nvPicPr>
        <p:blipFill>
          <a:blip r:embed="rId2"/>
          <a:stretch>
            <a:fillRect/>
          </a:stretch>
        </p:blipFill>
        <p:spPr>
          <a:xfrm>
            <a:off x="112873" y="1207274"/>
            <a:ext cx="9527854" cy="5330205"/>
          </a:xfrm>
        </p:spPr>
      </p:pic>
      <p:sp>
        <p:nvSpPr>
          <p:cNvPr id="6" name="Rectangle 5">
            <a:extLst>
              <a:ext uri="{FF2B5EF4-FFF2-40B4-BE49-F238E27FC236}">
                <a16:creationId xmlns:a16="http://schemas.microsoft.com/office/drawing/2014/main" id="{5CB47EB1-181A-DE90-AE53-2AD1CAFFA5D9}"/>
              </a:ext>
            </a:extLst>
          </p:cNvPr>
          <p:cNvSpPr/>
          <p:nvPr/>
        </p:nvSpPr>
        <p:spPr>
          <a:xfrm>
            <a:off x="2123485" y="6362070"/>
            <a:ext cx="3553415" cy="261610"/>
          </a:xfrm>
          <a:prstGeom prst="rect">
            <a:avLst/>
          </a:prstGeom>
        </p:spPr>
        <p:txBody>
          <a:bodyPr wrap="square">
            <a:spAutoFit/>
          </a:bodyPr>
          <a:lstStyle/>
          <a:p>
            <a:r>
              <a:rPr lang="en-US" sz="1100" dirty="0">
                <a:latin typeface="Helvetica" pitchFamily="2" charset="0"/>
                <a:cs typeface="Calibri" panose="020F0502020204030204" pitchFamily="34" charset="0"/>
              </a:rPr>
              <a:t>Airbnb Listings By Boroughs </a:t>
            </a:r>
          </a:p>
        </p:txBody>
      </p:sp>
      <p:sp>
        <p:nvSpPr>
          <p:cNvPr id="7" name="Rectangle 6">
            <a:extLst>
              <a:ext uri="{FF2B5EF4-FFF2-40B4-BE49-F238E27FC236}">
                <a16:creationId xmlns:a16="http://schemas.microsoft.com/office/drawing/2014/main" id="{33C0C103-94E7-D910-4522-9B6E93033F6F}"/>
              </a:ext>
            </a:extLst>
          </p:cNvPr>
          <p:cNvSpPr/>
          <p:nvPr/>
        </p:nvSpPr>
        <p:spPr>
          <a:xfrm>
            <a:off x="6540500" y="3168152"/>
            <a:ext cx="2228193" cy="945931"/>
          </a:xfrm>
          <a:prstGeom prst="rect">
            <a:avLst/>
          </a:prstGeom>
          <a:solidFill>
            <a:srgbClr val="4E82E3">
              <a:alpha val="2902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281358D-B5E7-4B35-726D-6DA07F760FCF}"/>
              </a:ext>
            </a:extLst>
          </p:cNvPr>
          <p:cNvSpPr txBox="1"/>
          <p:nvPr/>
        </p:nvSpPr>
        <p:spPr>
          <a:xfrm>
            <a:off x="9524748" y="3025115"/>
            <a:ext cx="2268766" cy="1477328"/>
          </a:xfrm>
          <a:prstGeom prst="rect">
            <a:avLst/>
          </a:prstGeom>
          <a:noFill/>
        </p:spPr>
        <p:txBody>
          <a:bodyPr wrap="square" rtlCol="0">
            <a:spAutoFit/>
          </a:bodyPr>
          <a:lstStyle/>
          <a:p>
            <a:r>
              <a:rPr lang="en-US" b="1" dirty="0">
                <a:solidFill>
                  <a:srgbClr val="3C65AE"/>
                </a:solidFill>
                <a:latin typeface="Century Gothic" panose="020B0502020202020204" pitchFamily="34" charset="0"/>
              </a:rPr>
              <a:t>96%</a:t>
            </a:r>
            <a:r>
              <a:rPr lang="en-US" dirty="0">
                <a:solidFill>
                  <a:srgbClr val="3C65AE"/>
                </a:solidFill>
                <a:latin typeface="Century Gothic" panose="020B0502020202020204" pitchFamily="34" charset="0"/>
              </a:rPr>
              <a:t> </a:t>
            </a:r>
            <a:r>
              <a:rPr lang="en-US" dirty="0">
                <a:latin typeface="Century Gothic" panose="020B0502020202020204" pitchFamily="34" charset="0"/>
              </a:rPr>
              <a:t>Of All Listings</a:t>
            </a:r>
          </a:p>
          <a:p>
            <a:r>
              <a:rPr lang="en-US" dirty="0">
                <a:latin typeface="Century Gothic" panose="020B0502020202020204" pitchFamily="34" charset="0"/>
              </a:rPr>
              <a:t>Are in </a:t>
            </a:r>
          </a:p>
          <a:p>
            <a:r>
              <a:rPr lang="en-US" b="1" dirty="0">
                <a:solidFill>
                  <a:srgbClr val="3C65AE"/>
                </a:solidFill>
                <a:latin typeface="Century Gothic" panose="020B0502020202020204" pitchFamily="34" charset="0"/>
              </a:rPr>
              <a:t>Manhattan</a:t>
            </a:r>
            <a:r>
              <a:rPr lang="en-US" dirty="0">
                <a:solidFill>
                  <a:srgbClr val="3C65AE"/>
                </a:solidFill>
                <a:latin typeface="Century Gothic" panose="020B0502020202020204" pitchFamily="34" charset="0"/>
              </a:rPr>
              <a:t>, </a:t>
            </a:r>
          </a:p>
          <a:p>
            <a:r>
              <a:rPr lang="en-US" b="1" dirty="0">
                <a:solidFill>
                  <a:srgbClr val="3C65AE"/>
                </a:solidFill>
                <a:latin typeface="Century Gothic" panose="020B0502020202020204" pitchFamily="34" charset="0"/>
              </a:rPr>
              <a:t>Brooklyn</a:t>
            </a:r>
            <a:r>
              <a:rPr lang="en-US" dirty="0">
                <a:solidFill>
                  <a:srgbClr val="3C65AE"/>
                </a:solidFill>
                <a:latin typeface="Century Gothic" panose="020B0502020202020204" pitchFamily="34" charset="0"/>
              </a:rPr>
              <a:t>, </a:t>
            </a:r>
          </a:p>
          <a:p>
            <a:r>
              <a:rPr lang="en-US" dirty="0">
                <a:latin typeface="Century Gothic" panose="020B0502020202020204" pitchFamily="34" charset="0"/>
              </a:rPr>
              <a:t>&amp;</a:t>
            </a:r>
            <a:r>
              <a:rPr lang="en-US" dirty="0">
                <a:solidFill>
                  <a:srgbClr val="3C65AE"/>
                </a:solidFill>
                <a:latin typeface="Century Gothic" panose="020B0502020202020204" pitchFamily="34" charset="0"/>
              </a:rPr>
              <a:t> </a:t>
            </a:r>
            <a:r>
              <a:rPr lang="en-US" b="1" dirty="0">
                <a:solidFill>
                  <a:srgbClr val="3C65AE"/>
                </a:solidFill>
                <a:latin typeface="Century Gothic" panose="020B0502020202020204" pitchFamily="34" charset="0"/>
              </a:rPr>
              <a:t>Queens</a:t>
            </a:r>
          </a:p>
        </p:txBody>
      </p:sp>
    </p:spTree>
    <p:extLst>
      <p:ext uri="{BB962C8B-B14F-4D97-AF65-F5344CB8AC3E}">
        <p14:creationId xmlns:p14="http://schemas.microsoft.com/office/powerpoint/2010/main" val="3769002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E622C-D868-AB88-F28D-D9D41EDFB0F3}"/>
              </a:ext>
            </a:extLst>
          </p:cNvPr>
          <p:cNvSpPr>
            <a:spLocks noGrp="1"/>
          </p:cNvSpPr>
          <p:nvPr>
            <p:ph type="title"/>
          </p:nvPr>
        </p:nvSpPr>
        <p:spPr>
          <a:xfrm>
            <a:off x="838200" y="-75825"/>
            <a:ext cx="10515600" cy="1325563"/>
          </a:xfrm>
        </p:spPr>
        <p:txBody>
          <a:bodyPr>
            <a:normAutofit/>
          </a:bodyPr>
          <a:lstStyle/>
          <a:p>
            <a:pPr algn="ctr"/>
            <a:r>
              <a:rPr lang="en-US" sz="2300" dirty="0">
                <a:latin typeface="Century Gothic" panose="020B0502020202020204" pitchFamily="34" charset="0"/>
              </a:rPr>
              <a:t>Which neighbourhoods are most popular to host in?</a:t>
            </a:r>
          </a:p>
        </p:txBody>
      </p:sp>
      <p:pic>
        <p:nvPicPr>
          <p:cNvPr id="5" name="Content Placeholder 4" descr="Chart&#10;&#10;Description automatically generated">
            <a:extLst>
              <a:ext uri="{FF2B5EF4-FFF2-40B4-BE49-F238E27FC236}">
                <a16:creationId xmlns:a16="http://schemas.microsoft.com/office/drawing/2014/main" id="{116E0275-386B-A187-5BA4-BA6D7562D4C9}"/>
              </a:ext>
            </a:extLst>
          </p:cNvPr>
          <p:cNvPicPr>
            <a:picLocks noGrp="1" noChangeAspect="1"/>
          </p:cNvPicPr>
          <p:nvPr>
            <p:ph idx="1"/>
          </p:nvPr>
        </p:nvPicPr>
        <p:blipFill rotWithShape="1">
          <a:blip r:embed="rId3"/>
          <a:srcRect r="1468"/>
          <a:stretch/>
        </p:blipFill>
        <p:spPr>
          <a:xfrm>
            <a:off x="524692" y="901337"/>
            <a:ext cx="10098386" cy="5836543"/>
          </a:xfrm>
        </p:spPr>
      </p:pic>
    </p:spTree>
    <p:extLst>
      <p:ext uri="{BB962C8B-B14F-4D97-AF65-F5344CB8AC3E}">
        <p14:creationId xmlns:p14="http://schemas.microsoft.com/office/powerpoint/2010/main" val="859843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140E4ED-DAA3-EA43-7F76-0D68F9B91318}"/>
              </a:ext>
            </a:extLst>
          </p:cNvPr>
          <p:cNvPicPr>
            <a:picLocks noChangeAspect="1"/>
          </p:cNvPicPr>
          <p:nvPr/>
        </p:nvPicPr>
        <p:blipFill rotWithShape="1">
          <a:blip r:embed="rId2"/>
          <a:srcRect l="2176"/>
          <a:stretch/>
        </p:blipFill>
        <p:spPr>
          <a:xfrm>
            <a:off x="10751" y="3084047"/>
            <a:ext cx="7091418" cy="3769548"/>
          </a:xfrm>
          <a:prstGeom prst="rect">
            <a:avLst/>
          </a:prstGeom>
        </p:spPr>
      </p:pic>
      <p:pic>
        <p:nvPicPr>
          <p:cNvPr id="5" name="Content Placeholder 4">
            <a:extLst>
              <a:ext uri="{FF2B5EF4-FFF2-40B4-BE49-F238E27FC236}">
                <a16:creationId xmlns:a16="http://schemas.microsoft.com/office/drawing/2014/main" id="{4D73B587-7C6C-02F7-65EF-8D3B4DA63A1D}"/>
              </a:ext>
            </a:extLst>
          </p:cNvPr>
          <p:cNvPicPr>
            <a:picLocks noGrp="1" noChangeAspect="1"/>
          </p:cNvPicPr>
          <p:nvPr>
            <p:ph idx="1"/>
          </p:nvPr>
        </p:nvPicPr>
        <p:blipFill>
          <a:blip r:embed="rId3"/>
          <a:stretch>
            <a:fillRect/>
          </a:stretch>
        </p:blipFill>
        <p:spPr>
          <a:xfrm>
            <a:off x="2448608" y="1705432"/>
            <a:ext cx="7284033" cy="3811620"/>
          </a:xfrm>
        </p:spPr>
      </p:pic>
      <p:pic>
        <p:nvPicPr>
          <p:cNvPr id="9" name="Picture 8">
            <a:extLst>
              <a:ext uri="{FF2B5EF4-FFF2-40B4-BE49-F238E27FC236}">
                <a16:creationId xmlns:a16="http://schemas.microsoft.com/office/drawing/2014/main" id="{E453F815-6E8F-9248-16FC-6D0DE6847059}"/>
              </a:ext>
            </a:extLst>
          </p:cNvPr>
          <p:cNvPicPr>
            <a:picLocks noChangeAspect="1"/>
          </p:cNvPicPr>
          <p:nvPr/>
        </p:nvPicPr>
        <p:blipFill rotWithShape="1">
          <a:blip r:embed="rId4"/>
          <a:srcRect l="3489" t="4626" r="1451"/>
          <a:stretch/>
        </p:blipFill>
        <p:spPr>
          <a:xfrm>
            <a:off x="4418425" y="186194"/>
            <a:ext cx="7773575" cy="3994314"/>
          </a:xfrm>
          <a:prstGeom prst="rect">
            <a:avLst/>
          </a:prstGeom>
        </p:spPr>
      </p:pic>
      <p:sp>
        <p:nvSpPr>
          <p:cNvPr id="11" name="TextBox 10">
            <a:extLst>
              <a:ext uri="{FF2B5EF4-FFF2-40B4-BE49-F238E27FC236}">
                <a16:creationId xmlns:a16="http://schemas.microsoft.com/office/drawing/2014/main" id="{AE8882AC-0CBE-D591-66FD-C820B71835DE}"/>
              </a:ext>
            </a:extLst>
          </p:cNvPr>
          <p:cNvSpPr txBox="1"/>
          <p:nvPr/>
        </p:nvSpPr>
        <p:spPr>
          <a:xfrm>
            <a:off x="227572" y="454305"/>
            <a:ext cx="4190853" cy="1015663"/>
          </a:xfrm>
          <a:prstGeom prst="rect">
            <a:avLst/>
          </a:prstGeom>
          <a:noFill/>
        </p:spPr>
        <p:txBody>
          <a:bodyPr wrap="square" rtlCol="0">
            <a:spAutoFit/>
          </a:bodyPr>
          <a:lstStyle/>
          <a:p>
            <a:r>
              <a:rPr lang="en-US" sz="2000" dirty="0">
                <a:latin typeface="Century Gothic" panose="020B0502020202020204" pitchFamily="34" charset="0"/>
              </a:rPr>
              <a:t>Price Distribution by Room Type </a:t>
            </a:r>
          </a:p>
          <a:p>
            <a:r>
              <a:rPr lang="en-US" sz="2000" dirty="0">
                <a:latin typeface="Century Gothic" panose="020B0502020202020204" pitchFamily="34" charset="0"/>
              </a:rPr>
              <a:t>in Manhattan, Brooklyn, </a:t>
            </a:r>
          </a:p>
          <a:p>
            <a:r>
              <a:rPr lang="en-US" sz="2000" dirty="0">
                <a:latin typeface="Century Gothic" panose="020B0502020202020204" pitchFamily="34" charset="0"/>
              </a:rPr>
              <a:t>&amp; Queens </a:t>
            </a:r>
          </a:p>
        </p:txBody>
      </p:sp>
      <p:sp>
        <p:nvSpPr>
          <p:cNvPr id="12" name="TextBox 11">
            <a:extLst>
              <a:ext uri="{FF2B5EF4-FFF2-40B4-BE49-F238E27FC236}">
                <a16:creationId xmlns:a16="http://schemas.microsoft.com/office/drawing/2014/main" id="{3263825E-4D2D-6B97-1D38-A70BEA774E8D}"/>
              </a:ext>
            </a:extLst>
          </p:cNvPr>
          <p:cNvSpPr txBox="1"/>
          <p:nvPr/>
        </p:nvSpPr>
        <p:spPr>
          <a:xfrm>
            <a:off x="6329423" y="4245688"/>
            <a:ext cx="1476852" cy="369332"/>
          </a:xfrm>
          <a:prstGeom prst="rect">
            <a:avLst/>
          </a:prstGeom>
          <a:noFill/>
        </p:spPr>
        <p:txBody>
          <a:bodyPr wrap="square" rtlCol="0">
            <a:spAutoFit/>
          </a:bodyPr>
          <a:lstStyle/>
          <a:p>
            <a:r>
              <a:rPr lang="en-US" dirty="0"/>
              <a:t>Brooklyn</a:t>
            </a:r>
          </a:p>
        </p:txBody>
      </p:sp>
      <p:sp>
        <p:nvSpPr>
          <p:cNvPr id="13" name="TextBox 12">
            <a:extLst>
              <a:ext uri="{FF2B5EF4-FFF2-40B4-BE49-F238E27FC236}">
                <a16:creationId xmlns:a16="http://schemas.microsoft.com/office/drawing/2014/main" id="{E7E29552-F2AF-8DC1-B317-9C362CBA35FA}"/>
              </a:ext>
            </a:extLst>
          </p:cNvPr>
          <p:cNvSpPr txBox="1"/>
          <p:nvPr/>
        </p:nvSpPr>
        <p:spPr>
          <a:xfrm>
            <a:off x="3533880" y="5610274"/>
            <a:ext cx="1476852" cy="369332"/>
          </a:xfrm>
          <a:prstGeom prst="rect">
            <a:avLst/>
          </a:prstGeom>
          <a:noFill/>
        </p:spPr>
        <p:txBody>
          <a:bodyPr wrap="square" rtlCol="0">
            <a:spAutoFit/>
          </a:bodyPr>
          <a:lstStyle/>
          <a:p>
            <a:r>
              <a:rPr lang="en-US" dirty="0"/>
              <a:t>Manhattan</a:t>
            </a:r>
          </a:p>
        </p:txBody>
      </p:sp>
      <p:sp>
        <p:nvSpPr>
          <p:cNvPr id="14" name="TextBox 13">
            <a:extLst>
              <a:ext uri="{FF2B5EF4-FFF2-40B4-BE49-F238E27FC236}">
                <a16:creationId xmlns:a16="http://schemas.microsoft.com/office/drawing/2014/main" id="{AD03D530-31EF-8AD6-6586-1E181A7B1F85}"/>
              </a:ext>
            </a:extLst>
          </p:cNvPr>
          <p:cNvSpPr txBox="1"/>
          <p:nvPr/>
        </p:nvSpPr>
        <p:spPr>
          <a:xfrm>
            <a:off x="8266540" y="2525810"/>
            <a:ext cx="1476852" cy="369332"/>
          </a:xfrm>
          <a:prstGeom prst="rect">
            <a:avLst/>
          </a:prstGeom>
          <a:noFill/>
        </p:spPr>
        <p:txBody>
          <a:bodyPr wrap="square" rtlCol="0">
            <a:spAutoFit/>
          </a:bodyPr>
          <a:lstStyle/>
          <a:p>
            <a:r>
              <a:rPr lang="en-US" dirty="0"/>
              <a:t>Queens</a:t>
            </a:r>
          </a:p>
        </p:txBody>
      </p:sp>
      <p:sp>
        <p:nvSpPr>
          <p:cNvPr id="16" name="TextBox 15">
            <a:extLst>
              <a:ext uri="{FF2B5EF4-FFF2-40B4-BE49-F238E27FC236}">
                <a16:creationId xmlns:a16="http://schemas.microsoft.com/office/drawing/2014/main" id="{598E6C53-DA6E-FC72-03C0-E10C2559E169}"/>
              </a:ext>
            </a:extLst>
          </p:cNvPr>
          <p:cNvSpPr txBox="1"/>
          <p:nvPr/>
        </p:nvSpPr>
        <p:spPr>
          <a:xfrm>
            <a:off x="4915482" y="5583702"/>
            <a:ext cx="1982254" cy="646331"/>
          </a:xfrm>
          <a:prstGeom prst="rect">
            <a:avLst/>
          </a:prstGeom>
          <a:noFill/>
        </p:spPr>
        <p:txBody>
          <a:bodyPr wrap="square" rtlCol="0">
            <a:spAutoFit/>
          </a:bodyPr>
          <a:lstStyle/>
          <a:p>
            <a:r>
              <a:rPr lang="en-US" dirty="0">
                <a:solidFill>
                  <a:srgbClr val="AC60D3"/>
                </a:solidFill>
              </a:rPr>
              <a:t>61% </a:t>
            </a:r>
            <a:r>
              <a:rPr lang="en-US" dirty="0">
                <a:solidFill>
                  <a:schemeClr val="tx1">
                    <a:lumMod val="85000"/>
                    <a:lumOff val="15000"/>
                  </a:schemeClr>
                </a:solidFill>
              </a:rPr>
              <a:t>Entire Home </a:t>
            </a:r>
          </a:p>
          <a:p>
            <a:r>
              <a:rPr lang="en-US" dirty="0">
                <a:solidFill>
                  <a:schemeClr val="accent5">
                    <a:lumMod val="75000"/>
                  </a:schemeClr>
                </a:solidFill>
              </a:rPr>
              <a:t>37% </a:t>
            </a:r>
            <a:r>
              <a:rPr lang="en-US" dirty="0">
                <a:solidFill>
                  <a:schemeClr val="tx1">
                    <a:lumMod val="85000"/>
                    <a:lumOff val="15000"/>
                  </a:schemeClr>
                </a:solidFill>
              </a:rPr>
              <a:t>Private Room</a:t>
            </a:r>
          </a:p>
        </p:txBody>
      </p:sp>
      <p:sp>
        <p:nvSpPr>
          <p:cNvPr id="17" name="TextBox 16">
            <a:extLst>
              <a:ext uri="{FF2B5EF4-FFF2-40B4-BE49-F238E27FC236}">
                <a16:creationId xmlns:a16="http://schemas.microsoft.com/office/drawing/2014/main" id="{BBEDB64A-7A14-BE8C-4349-02C6DE4B6C9E}"/>
              </a:ext>
            </a:extLst>
          </p:cNvPr>
          <p:cNvSpPr txBox="1"/>
          <p:nvPr/>
        </p:nvSpPr>
        <p:spPr>
          <a:xfrm>
            <a:off x="9266286" y="2520136"/>
            <a:ext cx="1982254" cy="646331"/>
          </a:xfrm>
          <a:prstGeom prst="rect">
            <a:avLst/>
          </a:prstGeom>
          <a:noFill/>
        </p:spPr>
        <p:txBody>
          <a:bodyPr wrap="square" rtlCol="0">
            <a:spAutoFit/>
          </a:bodyPr>
          <a:lstStyle/>
          <a:p>
            <a:r>
              <a:rPr lang="en-US" dirty="0">
                <a:solidFill>
                  <a:schemeClr val="accent5">
                    <a:lumMod val="75000"/>
                  </a:schemeClr>
                </a:solidFill>
              </a:rPr>
              <a:t>59% </a:t>
            </a:r>
            <a:r>
              <a:rPr lang="en-US" dirty="0">
                <a:solidFill>
                  <a:schemeClr val="tx1">
                    <a:lumMod val="85000"/>
                    <a:lumOff val="15000"/>
                  </a:schemeClr>
                </a:solidFill>
              </a:rPr>
              <a:t>Private Room</a:t>
            </a:r>
            <a:endParaRPr lang="en-US" dirty="0">
              <a:solidFill>
                <a:srgbClr val="AC60D3"/>
              </a:solidFill>
            </a:endParaRPr>
          </a:p>
          <a:p>
            <a:r>
              <a:rPr lang="en-US" dirty="0">
                <a:solidFill>
                  <a:srgbClr val="AC60D3"/>
                </a:solidFill>
              </a:rPr>
              <a:t>39% </a:t>
            </a:r>
            <a:r>
              <a:rPr lang="en-US" dirty="0">
                <a:solidFill>
                  <a:schemeClr val="tx1">
                    <a:lumMod val="85000"/>
                    <a:lumOff val="15000"/>
                  </a:schemeClr>
                </a:solidFill>
              </a:rPr>
              <a:t>Entire Home </a:t>
            </a:r>
          </a:p>
        </p:txBody>
      </p:sp>
      <p:sp>
        <p:nvSpPr>
          <p:cNvPr id="18" name="TextBox 17">
            <a:extLst>
              <a:ext uri="{FF2B5EF4-FFF2-40B4-BE49-F238E27FC236}">
                <a16:creationId xmlns:a16="http://schemas.microsoft.com/office/drawing/2014/main" id="{4341114C-35CF-2A13-8326-F4E3C75B582E}"/>
              </a:ext>
            </a:extLst>
          </p:cNvPr>
          <p:cNvSpPr txBox="1"/>
          <p:nvPr/>
        </p:nvSpPr>
        <p:spPr>
          <a:xfrm>
            <a:off x="7420853" y="4245688"/>
            <a:ext cx="1982254" cy="646331"/>
          </a:xfrm>
          <a:prstGeom prst="rect">
            <a:avLst/>
          </a:prstGeom>
          <a:noFill/>
        </p:spPr>
        <p:txBody>
          <a:bodyPr wrap="square" rtlCol="0">
            <a:spAutoFit/>
          </a:bodyPr>
          <a:lstStyle/>
          <a:p>
            <a:r>
              <a:rPr lang="en-US" dirty="0">
                <a:solidFill>
                  <a:srgbClr val="AC60D3"/>
                </a:solidFill>
              </a:rPr>
              <a:t>51% </a:t>
            </a:r>
            <a:r>
              <a:rPr lang="en-US" dirty="0">
                <a:solidFill>
                  <a:schemeClr val="tx1">
                    <a:lumMod val="85000"/>
                    <a:lumOff val="15000"/>
                  </a:schemeClr>
                </a:solidFill>
              </a:rPr>
              <a:t>Entire Home </a:t>
            </a:r>
          </a:p>
          <a:p>
            <a:r>
              <a:rPr lang="en-US" dirty="0">
                <a:solidFill>
                  <a:schemeClr val="accent5">
                    <a:lumMod val="75000"/>
                  </a:schemeClr>
                </a:solidFill>
              </a:rPr>
              <a:t>48% </a:t>
            </a:r>
            <a:r>
              <a:rPr lang="en-US" dirty="0">
                <a:solidFill>
                  <a:schemeClr val="tx1">
                    <a:lumMod val="85000"/>
                    <a:lumOff val="15000"/>
                  </a:schemeClr>
                </a:solidFill>
              </a:rPr>
              <a:t>Private Room</a:t>
            </a:r>
          </a:p>
        </p:txBody>
      </p:sp>
      <p:sp>
        <p:nvSpPr>
          <p:cNvPr id="19" name="Rectangle 18">
            <a:extLst>
              <a:ext uri="{FF2B5EF4-FFF2-40B4-BE49-F238E27FC236}">
                <a16:creationId xmlns:a16="http://schemas.microsoft.com/office/drawing/2014/main" id="{3DC9E8CA-42B1-D257-0B3F-631CB6D4A47E}"/>
              </a:ext>
            </a:extLst>
          </p:cNvPr>
          <p:cNvSpPr/>
          <p:nvPr/>
        </p:nvSpPr>
        <p:spPr>
          <a:xfrm>
            <a:off x="11059886" y="174946"/>
            <a:ext cx="1079813" cy="558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35E2BF91-4E6B-A97C-FDC7-64E83A907762}"/>
              </a:ext>
            </a:extLst>
          </p:cNvPr>
          <p:cNvPicPr>
            <a:picLocks noChangeAspect="1"/>
          </p:cNvPicPr>
          <p:nvPr/>
        </p:nvPicPr>
        <p:blipFill>
          <a:blip r:embed="rId5"/>
          <a:stretch>
            <a:fillRect/>
          </a:stretch>
        </p:blipFill>
        <p:spPr>
          <a:xfrm>
            <a:off x="9266286" y="174946"/>
            <a:ext cx="1982254" cy="857706"/>
          </a:xfrm>
          <a:prstGeom prst="rect">
            <a:avLst/>
          </a:prstGeom>
        </p:spPr>
      </p:pic>
    </p:spTree>
    <p:extLst>
      <p:ext uri="{BB962C8B-B14F-4D97-AF65-F5344CB8AC3E}">
        <p14:creationId xmlns:p14="http://schemas.microsoft.com/office/powerpoint/2010/main" val="2620623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A0EAAD7-45A5-2461-26CD-1E28644E8B04}"/>
              </a:ext>
            </a:extLst>
          </p:cNvPr>
          <p:cNvSpPr>
            <a:spLocks noGrp="1"/>
          </p:cNvSpPr>
          <p:nvPr>
            <p:ph idx="1"/>
          </p:nvPr>
        </p:nvSpPr>
        <p:spPr>
          <a:xfrm>
            <a:off x="838200" y="947940"/>
            <a:ext cx="10515600" cy="4962120"/>
          </a:xfrm>
        </p:spPr>
        <p:txBody>
          <a:bodyPr>
            <a:normAutofit/>
          </a:bodyPr>
          <a:lstStyle/>
          <a:p>
            <a:r>
              <a:rPr lang="en-US" dirty="0">
                <a:latin typeface="Century Gothic" panose="020B0502020202020204" pitchFamily="34" charset="0"/>
              </a:rPr>
              <a:t>Majority of listings are entire home/apartment listings in Manhattan and Brooklyn </a:t>
            </a:r>
            <a:br>
              <a:rPr lang="en-US" dirty="0">
                <a:latin typeface="Century Gothic" panose="020B0502020202020204" pitchFamily="34" charset="0"/>
              </a:rPr>
            </a:br>
            <a:endParaRPr lang="en-US" dirty="0">
              <a:latin typeface="Century Gothic" panose="020B0502020202020204" pitchFamily="34" charset="0"/>
            </a:endParaRPr>
          </a:p>
          <a:p>
            <a:r>
              <a:rPr lang="en-US" dirty="0">
                <a:latin typeface="Century Gothic" panose="020B0502020202020204" pitchFamily="34" charset="0"/>
              </a:rPr>
              <a:t>In Queens, a majority of listings are for private rooms</a:t>
            </a:r>
          </a:p>
          <a:p>
            <a:endParaRPr lang="en-US" dirty="0">
              <a:latin typeface="Century Gothic" panose="020B0502020202020204" pitchFamily="34" charset="0"/>
            </a:endParaRPr>
          </a:p>
          <a:p>
            <a:r>
              <a:rPr lang="en-US" dirty="0">
                <a:latin typeface="Century Gothic" panose="020B0502020202020204" pitchFamily="34" charset="0"/>
              </a:rPr>
              <a:t>There is quite a broad price distribution for entire home/apartment listings as well as private room listings  </a:t>
            </a:r>
          </a:p>
          <a:p>
            <a:endParaRPr lang="en-US" dirty="0">
              <a:latin typeface="Century Gothic" panose="020B0502020202020204" pitchFamily="34" charset="0"/>
            </a:endParaRPr>
          </a:p>
          <a:p>
            <a:r>
              <a:rPr lang="en-US" dirty="0">
                <a:latin typeface="Century Gothic" panose="020B0502020202020204" pitchFamily="34" charset="0"/>
              </a:rPr>
              <a:t>The most dispersion in price can be seen in Manhattan listings </a:t>
            </a:r>
          </a:p>
        </p:txBody>
      </p:sp>
    </p:spTree>
    <p:extLst>
      <p:ext uri="{BB962C8B-B14F-4D97-AF65-F5344CB8AC3E}">
        <p14:creationId xmlns:p14="http://schemas.microsoft.com/office/powerpoint/2010/main" val="1570245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2665</TotalTime>
  <Words>702</Words>
  <Application>Microsoft Macintosh PowerPoint</Application>
  <PresentationFormat>Widescreen</PresentationFormat>
  <Paragraphs>126</Paragraphs>
  <Slides>20</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Century Gothic</vt:lpstr>
      <vt:lpstr>Helvetica</vt:lpstr>
      <vt:lpstr>Office Theme</vt:lpstr>
      <vt:lpstr>Airbnb Listings Exploratory Analysis  Tue Apr 26, 2022                                                         Michelle Bui </vt:lpstr>
      <vt:lpstr>What is Airbnb?</vt:lpstr>
      <vt:lpstr>PowerPoint Presentation</vt:lpstr>
      <vt:lpstr>Why Airbnb? </vt:lpstr>
      <vt:lpstr>PowerPoint Presentation</vt:lpstr>
      <vt:lpstr>The Most Active Boroughs</vt:lpstr>
      <vt:lpstr>Which neighbourhoods are most popular to host in?</vt:lpstr>
      <vt:lpstr>PowerPoint Presentation</vt:lpstr>
      <vt:lpstr>PowerPoint Presentation</vt:lpstr>
      <vt:lpstr>PowerPoint Presentation</vt:lpstr>
      <vt:lpstr>What Drives Price?</vt:lpstr>
      <vt:lpstr>How Available Are These Listings Throughout The Year?</vt:lpstr>
      <vt:lpstr>PowerPoint Presentation</vt:lpstr>
      <vt:lpstr>Do Hosts Have Multiple Listings?</vt:lpstr>
      <vt:lpstr>PowerPoint Presentation</vt:lpstr>
      <vt:lpstr>PowerPoint Presentation</vt:lpstr>
      <vt:lpstr>PowerPoint Presentation</vt:lpstr>
      <vt:lpstr>To Summarize… </vt:lpstr>
      <vt:lpstr>Areas of Further Analysis </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EMR Help</dc:creator>
  <cp:lastModifiedBy>EMR Help</cp:lastModifiedBy>
  <cp:revision>352</cp:revision>
  <dcterms:created xsi:type="dcterms:W3CDTF">2022-04-24T23:38:42Z</dcterms:created>
  <dcterms:modified xsi:type="dcterms:W3CDTF">2022-04-27T04:34:50Z</dcterms:modified>
</cp:coreProperties>
</file>